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17" r:id="rId3"/>
    <p:sldId id="318" r:id="rId4"/>
    <p:sldId id="256" r:id="rId5"/>
    <p:sldId id="347" r:id="rId6"/>
    <p:sldId id="348" r:id="rId7"/>
    <p:sldId id="345" r:id="rId8"/>
    <p:sldId id="359" r:id="rId9"/>
    <p:sldId id="316" r:id="rId10"/>
    <p:sldId id="336" r:id="rId11"/>
    <p:sldId id="337" r:id="rId12"/>
    <p:sldId id="338" r:id="rId13"/>
    <p:sldId id="321" r:id="rId14"/>
    <p:sldId id="355" r:id="rId15"/>
    <p:sldId id="325" r:id="rId16"/>
    <p:sldId id="354" r:id="rId17"/>
    <p:sldId id="311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 Semilight" panose="020B0502040204020203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pos="597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pos="5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FF"/>
    <a:srgbClr val="E7E6E6"/>
    <a:srgbClr val="FFFFFF"/>
    <a:srgbClr val="00B0F0"/>
    <a:srgbClr val="3788FF"/>
    <a:srgbClr val="F2F2F2"/>
    <a:srgbClr val="D9D9D9"/>
    <a:srgbClr val="085DC4"/>
    <a:srgbClr val="F8F8F8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316" y="68"/>
      </p:cViewPr>
      <p:guideLst>
        <p:guide orient="horz" pos="2160"/>
        <p:guide pos="3840"/>
        <p:guide pos="98"/>
        <p:guide orient="horz" pos="119"/>
        <p:guide pos="7582"/>
        <p:guide orient="horz" pos="4201"/>
        <p:guide pos="597"/>
        <p:guide pos="279"/>
        <p:guide pos="52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인구밀집도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194-AD9E-9404F7006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1673471"/>
        <c:axId val="1451668671"/>
      </c:lineChart>
      <c:catAx>
        <c:axId val="1451673471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51668671"/>
        <c:crosses val="autoZero"/>
        <c:auto val="1"/>
        <c:lblAlgn val="ctr"/>
        <c:lblOffset val="100"/>
        <c:noMultiLvlLbl val="0"/>
      </c:catAx>
      <c:valAx>
        <c:axId val="14516686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51673471"/>
        <c:crosses val="autoZero"/>
        <c:crossBetween val="between"/>
        <c:minorUnit val="1"/>
        <c:dispUnits>
          <c:custUnit val="1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DCAC-A754-0DE8-8C01-25373F7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BE0D2-67C0-151D-CA4F-FF482C65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DF2BE-8FAA-84D4-37B4-D470CB9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201B4-DC4B-B7D8-F775-59DF8250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DA006-36B0-D7FD-B70D-0C778895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6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FABB-19C3-8C2F-B03F-34A1F84B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D7E5C-54DC-815E-68A0-1E63D4019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D882-3F0C-D936-A64F-BC63CCE3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E1584-52AA-9B44-2685-B41379F5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AD081-66F5-4BF3-9ED2-E88139E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108-30DE-7803-310C-2C71B24E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ADD1-91DD-8873-5214-CEE0DE55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BC22-C094-CDF4-E97B-8F2C97A3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3DB3-264E-20A2-C765-279F18BC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0A28E-5299-C120-6CD7-A15D3E1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2F27-99B9-8B3C-3A57-6EBF2AA5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B54D9-E597-1E52-687C-F652EA01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B2FA6-3CDB-4822-A948-26D7FE6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ADF3-4FCD-684A-DCE6-21EF3512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681B3-EA27-F802-BCDF-422087E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BBF23-5EDF-010E-7722-1533B55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EF680-C2F6-C801-580C-ED8B4B4F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D356D-A0D1-3AD3-F899-2CDC4560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A445D-1142-75C1-A4E3-CB9A9B5B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13137-627E-8ABE-4B06-116444F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40CD-A106-2146-6343-D25BFD4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EC393-39F8-A3EB-B0DD-DC7ED3826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24364-936F-B27A-FDE3-FAC7469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C7248-6CA4-5654-444D-761ED35C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D31CD-A6E2-28FE-902D-616581A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EC7A5-CCDB-D653-CCC8-282A2647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DFC0-0C74-66D1-DD00-7055D849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6F781-81D6-0C64-EDD2-3BCA4DB5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73239-2538-FA76-016C-A0FF2A72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E2F78-7912-DF97-1543-43486154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CDC2C-A244-20F3-8FF6-F25E803BB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4DE42-F7A5-E0B4-DC77-477201B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3C348E-778B-2A47-AA6B-23195F5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61839D-D7DF-8E72-2942-F9F1F7AA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1F02-8103-2E15-AA87-92621D7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41FCCC-534B-D81F-A99F-6C267733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D4E04-09AA-EEAC-176E-9851D00B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55F62-B963-F2A5-19F1-9DA934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1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00DD0F-5F2D-78D7-748E-69F2ABFB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977A74-8A1E-A404-FF72-768EBA97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6DCF-676C-8681-E2B1-C84124E4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8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3EBD-24AF-3A06-9708-A8E24C9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6A1CE-B9AA-CC33-E2ED-39F11C39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80551-EC0B-FBBA-548F-8EA2CEEE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4B497-F3DA-1F59-E25B-55A5D830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2274C-E2D7-4715-D7A1-38DB681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1E3A6-0DBF-3A46-BFE4-B27154D0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385F-46AD-39B1-B872-B0E2C4BD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5FF20-864F-F40A-DA37-3A71F778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6D263-DCE5-F12B-C122-68BEA9E2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DF1E4-01BB-676C-D735-AF6C720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20933-6057-BF37-7324-F5E7E678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A669C-3951-2466-0D1F-FBD108F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3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1FB556-CF27-5514-8D6D-51B5A6E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A1E2-43D6-159C-CEEC-54BE636D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C7B76-D39B-7D76-0E9B-1AC9BE382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C1C2-F80D-4621-91FD-EDD7DBE554BE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F7A17-78C7-E20A-9E6B-EF4A223A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FFC1B-3264-AC89-571D-E7ECE2028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463-8DA2-45B1-9D98-6F0DA982D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3.png"/><Relationship Id="rId18" Type="http://schemas.openxmlformats.org/officeDocument/2006/relationships/image" Target="../media/image1.png"/><Relationship Id="rId3" Type="http://schemas.openxmlformats.org/officeDocument/2006/relationships/image" Target="../media/image27.PNG"/><Relationship Id="rId12" Type="http://schemas.openxmlformats.org/officeDocument/2006/relationships/image" Target="../media/image130.png"/><Relationship Id="rId17" Type="http://schemas.openxmlformats.org/officeDocument/2006/relationships/image" Target="../media/image29.png"/><Relationship Id="rId2" Type="http://schemas.openxmlformats.org/officeDocument/2006/relationships/image" Target="../media/image35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20.png"/><Relationship Id="rId15" Type="http://schemas.openxmlformats.org/officeDocument/2006/relationships/image" Target="../media/image5.png"/><Relationship Id="rId10" Type="http://schemas.openxmlformats.org/officeDocument/2006/relationships/image" Target="../media/image110.png"/><Relationship Id="rId19" Type="http://schemas.openxmlformats.org/officeDocument/2006/relationships/image" Target="../media/image25.png"/><Relationship Id="rId9" Type="http://schemas.openxmlformats.org/officeDocument/2006/relationships/image" Target="../media/image100.png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.png"/><Relationship Id="rId3" Type="http://schemas.openxmlformats.org/officeDocument/2006/relationships/tags" Target="../tags/tag28.xml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tags" Target="../tags/tag27.xml"/><Relationship Id="rId16" Type="http://schemas.openxmlformats.org/officeDocument/2006/relationships/image" Target="../media/image30.png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30.xml"/><Relationship Id="rId15" Type="http://schemas.openxmlformats.org/officeDocument/2006/relationships/image" Target="../media/image300.png"/><Relationship Id="rId10" Type="http://schemas.openxmlformats.org/officeDocument/2006/relationships/image" Target="../media/image5.png"/><Relationship Id="rId4" Type="http://schemas.openxmlformats.org/officeDocument/2006/relationships/tags" Target="../tags/tag29.xml"/><Relationship Id="rId9" Type="http://schemas.openxmlformats.org/officeDocument/2006/relationships/image" Target="../media/image4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.png"/><Relationship Id="rId5" Type="http://schemas.openxmlformats.org/officeDocument/2006/relationships/tags" Target="../tags/tag10.xml"/><Relationship Id="rId10" Type="http://schemas.openxmlformats.org/officeDocument/2006/relationships/image" Target="../media/image6.png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0" Type="http://schemas.openxmlformats.org/officeDocument/2006/relationships/image" Target="../media/image6.png"/><Relationship Id="rId4" Type="http://schemas.openxmlformats.org/officeDocument/2006/relationships/tags" Target="../tags/tag14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openxmlformats.org/officeDocument/2006/relationships/tags" Target="../tags/tag18.xm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5" Type="http://schemas.openxmlformats.org/officeDocument/2006/relationships/tags" Target="../tags/tag20.xml"/><Relationship Id="rId1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tags" Target="../tags/tag19.xml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1.xml"/><Relationship Id="rId18" Type="http://schemas.openxmlformats.org/officeDocument/2006/relationships/image" Target="../media/image22.png"/><Relationship Id="rId3" Type="http://schemas.openxmlformats.org/officeDocument/2006/relationships/tags" Target="../tags/tag23.xml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tags" Target="../tags/tag22.xml"/><Relationship Id="rId16" Type="http://schemas.openxmlformats.org/officeDocument/2006/relationships/image" Target="../media/image20.png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.png"/><Relationship Id="rId5" Type="http://schemas.openxmlformats.org/officeDocument/2006/relationships/tags" Target="../tags/tag25.xml"/><Relationship Id="rId15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23.png"/><Relationship Id="rId4" Type="http://schemas.openxmlformats.org/officeDocument/2006/relationships/tags" Target="../tags/tag24.xml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E0E83-30A5-2E5D-90F1-954AEEF56BC2}"/>
              </a:ext>
            </a:extLst>
          </p:cNvPr>
          <p:cNvSpPr txBox="1"/>
          <p:nvPr/>
        </p:nvSpPr>
        <p:spPr>
          <a:xfrm>
            <a:off x="485601" y="1777989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주거지 분석 및 추천 서비스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1A48DC-8AC7-E86D-986E-417E25B7B9F5}"/>
              </a:ext>
            </a:extLst>
          </p:cNvPr>
          <p:cNvSpPr/>
          <p:nvPr/>
        </p:nvSpPr>
        <p:spPr>
          <a:xfrm>
            <a:off x="0" y="6523567"/>
            <a:ext cx="12192000" cy="1455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D9BA7-6B87-4610-3618-AF515B293B27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F3E2B-88FD-50D2-C86F-9009ED0F794D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F30F-19DB-D3F0-D4CD-6683E351A619}"/>
              </a:ext>
            </a:extLst>
          </p:cNvPr>
          <p:cNvSpPr txBox="1"/>
          <p:nvPr/>
        </p:nvSpPr>
        <p:spPr>
          <a:xfrm>
            <a:off x="485600" y="2912642"/>
            <a:ext cx="576665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49">
            <a:extLst>
              <a:ext uri="{FF2B5EF4-FFF2-40B4-BE49-F238E27FC236}">
                <a16:creationId xmlns:a16="http://schemas.microsoft.com/office/drawing/2014/main" id="{80056C32-654B-4850-32D5-4329281F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51582"/>
              </p:ext>
            </p:extLst>
          </p:nvPr>
        </p:nvGraphicFramePr>
        <p:xfrm>
          <a:off x="6819901" y="4723994"/>
          <a:ext cx="4749800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28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3665672">
                  <a:extLst>
                    <a:ext uri="{9D8B030D-6E8A-4147-A177-3AD203B41FA5}">
                      <a16:colId xmlns:a16="http://schemas.microsoft.com/office/drawing/2014/main" val="384152440"/>
                    </a:ext>
                  </a:extLst>
                </a:gridCol>
              </a:tblGrid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36189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2023.07.21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5232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MZ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세대를 위한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 주거지 분석 및 추천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3096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6225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75060F8-958E-591C-0DE7-8DD0B567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13" y="2388715"/>
            <a:ext cx="1405509" cy="344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8AB08-3B90-ABE9-93EA-564642201BEE}"/>
              </a:ext>
            </a:extLst>
          </p:cNvPr>
          <p:cNvSpPr txBox="1"/>
          <p:nvPr/>
        </p:nvSpPr>
        <p:spPr>
          <a:xfrm>
            <a:off x="485601" y="1347102"/>
            <a:ext cx="61293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3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CF375AD6-3190-3266-3996-ECC7DF92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12545"/>
              </p:ext>
            </p:extLst>
          </p:nvPr>
        </p:nvGraphicFramePr>
        <p:xfrm>
          <a:off x="8693098" y="618380"/>
          <a:ext cx="3263422" cy="917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검색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에서 사용자가 목적지로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지역 선택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A1C9B9B-22DA-8C5E-E23B-ABBED7E96BD2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B35FAF7-6FC3-F74F-3DF1-1CEF4F0C4F1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42495A2-6651-3C15-4914-5C2A21E98492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1B00B2F2-E189-58A5-BB8F-6941A1A8761A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순서도: 병합 105">
              <a:extLst>
                <a:ext uri="{FF2B5EF4-FFF2-40B4-BE49-F238E27FC236}">
                  <a16:creationId xmlns:a16="http://schemas.microsoft.com/office/drawing/2014/main" id="{C60CC079-DB09-0A26-3B95-0B87BFFF7804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6E0062-CE6A-06BF-D671-25B5224ED69B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50D8F55-85BD-5405-6EDD-3BA7D7F5400A}"/>
              </a:ext>
            </a:extLst>
          </p:cNvPr>
          <p:cNvSpPr/>
          <p:nvPr/>
        </p:nvSpPr>
        <p:spPr>
          <a:xfrm>
            <a:off x="3939144" y="240620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50668-B446-F542-7A45-6CC506B620C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E8A3EFE-20CE-6B20-A971-7DB124E1F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4993E95-57A2-40B4-E50C-415182B39E94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1BD0CA-2489-E271-3B4A-9F839DE5CFF4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F6F04-BF98-69DA-E661-76A3675E86E3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A3F79B-5B6D-BFBB-87D9-08B56B37F59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8EE3CC9-6856-613A-BB33-96209D4F4F03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D5EF38-6599-3258-28E5-BDF6A7C5BC1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52AC46-9180-317B-2E61-322C899082F6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80FF2D-C7EE-813F-81D3-22B16CAF8BE2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43D24E-6FAB-1C78-E86B-8DEA5A392F52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72CF3-D3BD-D1B7-D43C-C643238FD336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3FBAC7E-CC47-1A6B-7078-6D0716CD9E8C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BFD782F-CA8A-D614-0514-593098367C8A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BFF12B0-75BF-86B9-0D99-7AD7A07B95BB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F74B1D10-B9B1-0AC7-C48A-662809EB9050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9E5A41-A694-0F9D-06A3-1093EE426166}"/>
                  </a:ext>
                </a:extLst>
              </p:cNvPr>
              <p:cNvCxnSpPr>
                <a:cxnSpLocks/>
                <a:stCxn id="62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50D97E-5683-8AF4-6774-3683F57767C8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44C80B9-2AFA-4A48-AF99-8110860964FA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847C0C-2A25-4BB3-6013-9F9654F52C25}"/>
                </a:ext>
              </a:extLst>
            </p:cNvPr>
            <p:cNvSpPr txBox="1"/>
            <p:nvPr/>
          </p:nvSpPr>
          <p:spPr>
            <a:xfrm>
              <a:off x="4631755" y="6183313"/>
              <a:ext cx="7577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중구 광희동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EAE877C-52EE-FC5F-D6AF-25F291454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998677-7A10-3057-6D9C-BA5B218DD235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F45EAE-5EA1-A38A-DF2D-E7A6078532F5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81B12C-55AC-C2C8-D75D-E37398045788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97D998-FA39-C704-5B70-A80AB5FB62B4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CC2FC9-85E5-1BF7-EFA4-B72123B0E974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45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257E49B-8E87-8591-CA44-4EAEFBA4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58" y="1937939"/>
            <a:ext cx="8380952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17826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주소 검색에서 사용자가 선택한 위치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마포구 성산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 위치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주소 검색에서 사용자가 목적지로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선택할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정확한 명칭 검색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연세대학교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77574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B24C616-69A6-EF59-9204-0EC5EA248BF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DDAC52C-10AD-A6B8-F792-A901A3AEB222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B174C8-7C53-063C-98D4-1275198CA0CC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939FE88E-B945-6FE7-EC47-994A4761AA61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순서도: 병합 88">
              <a:extLst>
                <a:ext uri="{FF2B5EF4-FFF2-40B4-BE49-F238E27FC236}">
                  <a16:creationId xmlns:a16="http://schemas.microsoft.com/office/drawing/2014/main" id="{D76FBD85-3EB4-67EE-A015-71ED3EE068B0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551CAF-DBC5-6AA4-0D7D-0ABD023F45CD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BEE53-E12C-FF97-5BE3-CC0EC6BAEA4A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5BD2E7E-3E3D-1C2A-6CF5-E360B1069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336E84-4C96-BD7C-BA7D-C46666BD05A2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E91E3E-08A5-04C6-B059-3203A52D4126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EE7810-6E93-92A6-4FD7-F614AF85D5C0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9D974A-4DE5-4595-C390-685D68F882AB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9D30DB5-B2C0-4BB7-EF89-A23EB3A45AFA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6AC2EA-7552-F2B2-A867-A3D94DE4BD5F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0234A0B5-67A2-9B3C-858E-3E747636EDD0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4CF2F89-C22D-154B-85DD-051F0BBBC791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79C827-5FE1-BCDC-67A1-859086DFCF2D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56C19F-5E8D-7E90-2AC2-57F560507968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F4CE5-75FC-061E-2E3B-F87944EDB2C4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F475F0-F913-DB85-48A5-737D8830F50D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0FB4108-D6CB-405D-F720-C941AD795FF9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756A2A-3882-3E7A-7756-C7E12BB01DC8}"/>
                </a:ext>
              </a:extLst>
            </p:cNvPr>
            <p:cNvSpPr txBox="1"/>
            <p:nvPr/>
          </p:nvSpPr>
          <p:spPr>
            <a:xfrm>
              <a:off x="4578310" y="6182311"/>
              <a:ext cx="899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마포구 성산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동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D05B85E-3C91-DF20-8387-4A4ED75B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275ECDF-08DE-3575-4848-A9ACC829ABC6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8B78D74-2E18-295F-2C04-43EFBB60EFDC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연세대학교</a:t>
              </a: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126D029-D79D-9C5C-5C95-D7C17B64DAFF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751ADE1-3B70-7C7F-4755-52100A5E51AF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6335D98A-46F2-3086-65E1-FDA6479A87CE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29E42B7F-6F54-0E59-8CAF-25C4F57F157F}"/>
              </a:ext>
            </a:extLst>
          </p:cNvPr>
          <p:cNvSpPr/>
          <p:nvPr/>
        </p:nvSpPr>
        <p:spPr>
          <a:xfrm>
            <a:off x="3939144" y="240620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4E9BF0-F722-AA0F-8193-0525F6312405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4884FD-E611-FD5B-8337-5E975EE745DB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A0AD78-1643-E4FA-CF13-E2EFE7FF5C98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0B46129-37CA-15CD-92AC-7B0867F2C549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5CC352-3E25-ADF2-F622-E973A3EF6830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62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8C8FD59-0B4F-3263-E3D3-19B97EB1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662847"/>
              </p:ext>
            </p:extLst>
          </p:nvPr>
        </p:nvGraphicFramePr>
        <p:xfrm>
          <a:off x="8693098" y="618380"/>
          <a:ext cx="3263422" cy="150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주소 검색에서 사용자가 선택한 위치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(ex.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서대문구 신촌동 표시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목적지로 선택할 구역 클릭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6331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지도에서 클릭된 구역에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*마커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 목적지를 나타냄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7033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61CF4-527B-2996-D637-0B4BDB7BF63A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D9D829-DD38-DCDB-CEDA-AD383EDB6FC7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9944D3-5C24-A6F3-B30C-ACDD4EEAB753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F179C968-BC57-BCFD-A97E-BDEAB4E36B50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EFA64AD3-1CCF-2BAC-1CC2-C5D59BBCF57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528B35-9073-7044-1AB8-3BE0CCFCCAE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AC3E89C-B7A2-30A9-63E6-C48196D68020}"/>
              </a:ext>
            </a:extLst>
          </p:cNvPr>
          <p:cNvGrpSpPr/>
          <p:nvPr/>
        </p:nvGrpSpPr>
        <p:grpSpPr>
          <a:xfrm>
            <a:off x="4918296" y="3772340"/>
            <a:ext cx="325583" cy="380067"/>
            <a:chOff x="4918296" y="3772340"/>
            <a:chExt cx="325583" cy="380067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E762439-C337-CDBE-AD93-689A08086AE6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0DB816E-6EE4-01C4-964D-16C8392C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296BD95-2F15-47AC-4638-A141B7A51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FD910CF-72BB-A889-5B48-F03B3D941BA5}"/>
              </a:ext>
            </a:extLst>
          </p:cNvPr>
          <p:cNvSpPr/>
          <p:nvPr/>
        </p:nvSpPr>
        <p:spPr>
          <a:xfrm>
            <a:off x="5158325" y="333516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B7AEA97-4F1D-EA6E-897D-1143112EFF41}"/>
              </a:ext>
            </a:extLst>
          </p:cNvPr>
          <p:cNvSpPr/>
          <p:nvPr/>
        </p:nvSpPr>
        <p:spPr>
          <a:xfrm>
            <a:off x="4707047" y="400927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10BDE5-9F4B-E7B7-ABD9-E69569A9B74F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6CE40ED-BA98-595E-5434-425E7C4888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EACB80E-5752-BA02-BFF2-0E3E73ABD7A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9B38B3-51E0-E038-3DBC-8E8760DB0917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8C462E-16E8-EA71-6E46-3689F807E1B7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B67495E-BC9C-A4FE-D6B6-A302D4D4302F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6AFF31-DC46-9E0B-4A50-A67FBBE700CD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4DEBD7-3BA3-E9D9-4CF8-5D3A9B37DD0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920BEA6E-12C6-086F-D2B6-D20AAB73328F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1977BEE-883E-83A9-689F-8AE73B73FECC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79142-D5C4-9336-EAFF-D2A3E52CEF51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E913B2-6257-E176-F23D-3BA217354367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F802F-7B53-0FEE-A627-4345B94C2E0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F750CC-04E8-E61E-636C-B8E6B6320CA7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ED2E8B-9845-FB97-AB46-2B56D6642B73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FB57A2E-EC2C-30EF-C66B-6A3FFEA2C8A4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DBEFFFD-49D0-E3CF-5193-EC8E32690282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01B0C2E-FBCD-40D1-54B5-413AD9B83A3B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C06E313-E572-8CA9-2980-0C6DFF51CD0E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7864DE7-413D-2129-854F-F896AD79AA60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52C85E-7294-3E38-5EC0-5581AB2919E4}"/>
                </a:ext>
              </a:extLst>
            </p:cNvPr>
            <p:cNvSpPr txBox="1"/>
            <p:nvPr/>
          </p:nvSpPr>
          <p:spPr>
            <a:xfrm>
              <a:off x="4578310" y="6183313"/>
              <a:ext cx="930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서대문구 신촌동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DEC0817-45BD-1EAC-7964-A75F3230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673619-FA54-9521-7AD6-D0EB283AFF59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D3AE78E-9433-91CF-906F-CD1D6AA24ACA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1625AF-4A1A-A48E-3CAE-8A29E997A3E2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D105BF-1D34-A8EC-79BC-A3DAAC0DD772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ADE71C-9419-BC6A-8AD1-7513DDB88717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96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희망하는 주거면적 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: 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~20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표 49">
                <a:extLst>
                  <a:ext uri="{FF2B5EF4-FFF2-40B4-BE49-F238E27FC236}">
                    <a16:creationId xmlns:a16="http://schemas.microsoft.com/office/drawing/2014/main" id="{49C47C07-ECF0-1C34-AE7D-AF06A29150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8963"/>
                  </p:ext>
                </p:extLst>
              </p:nvPr>
            </p:nvGraphicFramePr>
            <p:xfrm>
              <a:off x="8693098" y="618380"/>
              <a:ext cx="3263422" cy="1667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034">
                      <a:extLst>
                        <a:ext uri="{9D8B030D-6E8A-4147-A177-3AD203B41FA5}">
                          <a16:colId xmlns:a16="http://schemas.microsoft.com/office/drawing/2014/main" val="3518943254"/>
                        </a:ext>
                      </a:extLst>
                    </a:gridCol>
                    <a:gridCol w="2973388">
                      <a:extLst>
                        <a:ext uri="{9D8B030D-6E8A-4147-A177-3AD203B41FA5}">
                          <a16:colId xmlns:a16="http://schemas.microsoft.com/office/drawing/2014/main" val="1027230360"/>
                        </a:ext>
                      </a:extLst>
                    </a:gridCol>
                  </a:tblGrid>
                  <a:tr h="32342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Description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1896397"/>
                      </a:ext>
                    </a:extLst>
                  </a:tr>
                  <a:tr h="32342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항목 선택하기 사이드 배너 활성화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19182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사용자가 거주 시 희망하는 주거형태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선택 항목</a:t>
                          </a:r>
                          <a:endParaRPr lang="en-US" altLang="ko-KR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l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기본값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:r>
                            <a:rPr lang="ko-KR" altLang="en-US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다세대주택 </a:t>
                          </a:r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checked)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94698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1" t="-294286" r="-205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543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00B0F0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D0A0BE5-0023-5C1D-7804-0D83E5CC5C5D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거래정보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B00F31-E2E1-EC59-35FE-AEC07F045030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D1CB7F-5542-8B15-4C4A-1EB55097E719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B48F75-B03A-AA92-A83A-C420D56B0513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A14877-0E10-6482-7720-59D741B997AC}"/>
              </a:ext>
            </a:extLst>
          </p:cNvPr>
          <p:cNvGrpSpPr/>
          <p:nvPr/>
        </p:nvGrpSpPr>
        <p:grpSpPr>
          <a:xfrm>
            <a:off x="335784" y="2944519"/>
            <a:ext cx="744245" cy="200055"/>
            <a:chOff x="335784" y="2674615"/>
            <a:chExt cx="744245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FD17156-F067-46F6-C0F0-2BA3FC34F89A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737DDA-FE60-326E-F85C-6FE7A73ECC80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다세대주택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D2F888-541F-CE13-4503-FF4D13477054}"/>
              </a:ext>
            </a:extLst>
          </p:cNvPr>
          <p:cNvGrpSpPr/>
          <p:nvPr/>
        </p:nvGrpSpPr>
        <p:grpSpPr>
          <a:xfrm>
            <a:off x="335784" y="3158772"/>
            <a:ext cx="744245" cy="200055"/>
            <a:chOff x="335784" y="2674615"/>
            <a:chExt cx="744245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9C920CA-0578-933A-8AA2-33E5B4036A04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1D6AD8-D9B6-B6B6-9FF0-2BB630C386C6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오피스텔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CE266E-48FC-0F43-AF63-61505AC131A2}"/>
              </a:ext>
            </a:extLst>
          </p:cNvPr>
          <p:cNvGrpSpPr/>
          <p:nvPr/>
        </p:nvGrpSpPr>
        <p:grpSpPr>
          <a:xfrm>
            <a:off x="335784" y="3375581"/>
            <a:ext cx="744245" cy="200055"/>
            <a:chOff x="335784" y="2674615"/>
            <a:chExt cx="744245" cy="20005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BA986DF-4FD7-AF9F-5155-F38C7999B0C6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8FB67E-E8F8-5AA8-0506-DBDCCC09046F}"/>
                </a:ext>
              </a:extLst>
            </p:cNvPr>
            <p:cNvSpPr txBox="1"/>
            <p:nvPr/>
          </p:nvSpPr>
          <p:spPr>
            <a:xfrm>
              <a:off x="430479" y="2674615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아파트</a:t>
              </a:r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1C394B-5D5F-06EC-2FBB-1CC7F245053A}"/>
              </a:ext>
            </a:extLst>
          </p:cNvPr>
          <p:cNvCxnSpPr>
            <a:cxnSpLocks/>
          </p:cNvCxnSpPr>
          <p:nvPr/>
        </p:nvCxnSpPr>
        <p:spPr>
          <a:xfrm flipH="1">
            <a:off x="234792" y="3718450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2BACB-A488-B5C0-C598-0AB9DDE1E8BB}"/>
              </a:ext>
            </a:extLst>
          </p:cNvPr>
          <p:cNvSpPr/>
          <p:nvPr/>
        </p:nvSpPr>
        <p:spPr>
          <a:xfrm>
            <a:off x="254581" y="386126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C0635E-8C48-080C-1DAD-05F636969366}"/>
              </a:ext>
            </a:extLst>
          </p:cNvPr>
          <p:cNvSpPr txBox="1"/>
          <p:nvPr/>
        </p:nvSpPr>
        <p:spPr>
          <a:xfrm>
            <a:off x="258499" y="3865801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주거면적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9BAB248-7C37-DDD5-D07B-5568D6265C6D}"/>
              </a:ext>
            </a:extLst>
          </p:cNvPr>
          <p:cNvGrpSpPr/>
          <p:nvPr/>
        </p:nvGrpSpPr>
        <p:grpSpPr>
          <a:xfrm>
            <a:off x="335784" y="4163947"/>
            <a:ext cx="767929" cy="200055"/>
            <a:chOff x="335784" y="2674615"/>
            <a:chExt cx="767929" cy="20005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E42A965-1C59-7A96-DC77-048CBA01B128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gradFill flip="none" rotWithShape="1">
              <a:gsLst>
                <a:gs pos="100000">
                  <a:srgbClr val="F2F2F2"/>
                </a:gs>
                <a:gs pos="31000">
                  <a:schemeClr val="tx1"/>
                </a:gs>
                <a:gs pos="40000">
                  <a:srgbClr val="F2F2F2"/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  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~20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B97AD60-387A-0AFE-1E25-A234DF622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73234" cy="200055"/>
                </a:xfrm>
                <a:prstGeom prst="rect">
                  <a:avLst/>
                </a:prstGeom>
                <a:blipFill>
                  <a:blip r:embed="rId8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7F16D53-8C35-4748-4CF7-493667DC9795}"/>
              </a:ext>
            </a:extLst>
          </p:cNvPr>
          <p:cNvGrpSpPr/>
          <p:nvPr/>
        </p:nvGrpSpPr>
        <p:grpSpPr>
          <a:xfrm>
            <a:off x="335784" y="4394789"/>
            <a:ext cx="780229" cy="200055"/>
            <a:chOff x="335784" y="2674615"/>
            <a:chExt cx="780229" cy="20005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6324160-F91A-1BBB-ADF6-30142CA2DE85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21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~40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DFDD193-C3CC-80E9-5D74-53EC857F4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9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03FF52-DF65-1127-B66D-5B3F33A3AFFD}"/>
              </a:ext>
            </a:extLst>
          </p:cNvPr>
          <p:cNvGrpSpPr/>
          <p:nvPr/>
        </p:nvGrpSpPr>
        <p:grpSpPr>
          <a:xfrm>
            <a:off x="335784" y="4622112"/>
            <a:ext cx="780229" cy="200055"/>
            <a:chOff x="335784" y="2674615"/>
            <a:chExt cx="780229" cy="20005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5B56BE8-600A-99CA-8F62-BEA0135307A2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41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55C570E-26E0-9041-B9A7-D45F61389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0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6F7D776-E385-66DB-A6D2-EE345D3045AA}"/>
              </a:ext>
            </a:extLst>
          </p:cNvPr>
          <p:cNvGrpSpPr/>
          <p:nvPr/>
        </p:nvGrpSpPr>
        <p:grpSpPr>
          <a:xfrm>
            <a:off x="335784" y="4851351"/>
            <a:ext cx="780229" cy="200055"/>
            <a:chOff x="335784" y="2674615"/>
            <a:chExt cx="780229" cy="20005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F7AA46B-905F-14D6-06D5-B5560834CCC0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61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13A75DD-ACE7-E387-7BE6-571F4AD73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1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0268F6B-E8A9-BDD0-48D7-277CF6F1B44B}"/>
              </a:ext>
            </a:extLst>
          </p:cNvPr>
          <p:cNvGrpSpPr/>
          <p:nvPr/>
        </p:nvGrpSpPr>
        <p:grpSpPr>
          <a:xfrm>
            <a:off x="335784" y="5080718"/>
            <a:ext cx="780229" cy="200055"/>
            <a:chOff x="335784" y="2674615"/>
            <a:chExt cx="780229" cy="20005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887CA7D-A8F5-DE50-9B78-9141340834DD}"/>
                </a:ext>
              </a:extLst>
            </p:cNvPr>
            <p:cNvSpPr/>
            <p:nvPr/>
          </p:nvSpPr>
          <p:spPr>
            <a:xfrm>
              <a:off x="335784" y="2710049"/>
              <a:ext cx="112554" cy="1125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/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85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7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ko-KR" sz="7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700" dirty="0"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</a:rPr>
                    <a:t>~</a:t>
                  </a:r>
                  <a:endParaRPr lang="ko-KR" altLang="en-US" sz="700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B9A2DC-DD51-C3D2-324A-C38221090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79" y="2674615"/>
                  <a:ext cx="685534" cy="200055"/>
                </a:xfrm>
                <a:prstGeom prst="rect">
                  <a:avLst/>
                </a:prstGeom>
                <a:blipFill>
                  <a:blip r:embed="rId12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9EB3885-D071-7D75-E4AD-13FC87F5BAC7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6EA064C-450F-038B-D291-9C4267583DC3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33310B-BD19-26ED-0096-96F35A1499E6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70EFEFC-F872-5796-6FBD-32BD5FB6CFF0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425CBF9-9372-0729-0FAB-66E89553BADA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8B0D18E-D786-0283-2162-4B09749D3AA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DB63299-0B84-E355-464D-5CB8A34922C6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8E0C396-B4E4-8C94-300E-A0242D0DA5F6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4ABB084-6983-CCB4-5D3F-70C8157D1B3B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0F9F0AD-3CCC-D6C9-4870-F541B9F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F5145B9-3950-ADFD-CEC3-0DE88817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4F2F722-49AC-E5C5-F58B-42118328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C24AD8A-A8C0-1A72-8B95-26348686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A647B08-1D58-FB46-2212-00EBD8FFA130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6821564-6D6B-5AF4-A2D0-124BC0C6899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E833D5A-7A35-861D-4FCF-62B02C6E3131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5919676-130B-20B6-8D8E-606B10F31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712991-BEAD-4F71-42FB-C4C03F541BC8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F31987-CBC6-944C-BE7F-D99CD092B1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F4FCF14-0AC5-28B2-6B1D-CCBF5C4BE06B}"/>
              </a:ext>
            </a:extLst>
          </p:cNvPr>
          <p:cNvSpPr/>
          <p:nvPr/>
        </p:nvSpPr>
        <p:spPr>
          <a:xfrm>
            <a:off x="1999859" y="3768510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F2CB7-581C-B1A4-8FAF-61055A4B6030}"/>
              </a:ext>
            </a:extLst>
          </p:cNvPr>
          <p:cNvSpPr/>
          <p:nvPr/>
        </p:nvSpPr>
        <p:spPr>
          <a:xfrm>
            <a:off x="1229254" y="312623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CD081-BA9C-FEE7-A47C-4E0035664E53}"/>
              </a:ext>
            </a:extLst>
          </p:cNvPr>
          <p:cNvSpPr/>
          <p:nvPr/>
        </p:nvSpPr>
        <p:spPr>
          <a:xfrm>
            <a:off x="1229254" y="450128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58C38-BDD2-D020-0F06-20070A47B39C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8418E0F-9398-7E46-99D3-EC8598DD59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3EE145-3373-3953-E48B-ADADE11CCDBC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B5DEA0-2666-9771-12AA-BD370B9837A8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16A78B-0FA9-B6A2-E0CA-D0161BDB23C8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691DA78-12C5-3658-75D0-3C95B15D5FD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530E4-5721-B74B-2AA0-FA3267073864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C8EFF9-D3CC-3226-6BD2-19B1740C6C5E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ED9C503D-582D-9CF2-2A89-326A1816C47E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B87399-B3F8-DB73-48F8-D1798718E24B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729F5B2-EC06-365D-DF31-9901FC8DC369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300E1-FFE5-5E40-F032-9BF52AF91ACD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C72183-67B4-B37B-3170-B3ED08342429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3F83E5D-9D5B-0E05-A565-9E191AB96E49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2CE63F-91DB-6FF3-116A-2216510809A9}"/>
                </a:ext>
              </a:extLst>
            </p:cNvPr>
            <p:cNvSpPr txBox="1"/>
            <p:nvPr/>
          </p:nvSpPr>
          <p:spPr>
            <a:xfrm>
              <a:off x="4578310" y="6183313"/>
              <a:ext cx="930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서대문구 신촌동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2E9F10A-5701-E168-FC5F-708A1D8E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86B79C6-E28F-E92D-FA52-D1B14128FEDE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7987BA7-13F1-8AC7-63C8-1A320B25611D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A3FB07B-4B08-9E63-A8A8-16CA0C255971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19812253-BCB8-B607-2893-5C4360EC8E2C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603FBAB-0C16-76E3-F49F-CA42684160EE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30392F-577F-CB2C-EF5E-C12F93A9B06D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D8CF83-6075-3FD2-71A0-B53001661DD7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79E4F4D-C8BD-ADC2-5FCB-6AB79FD9668C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DA76729-3AB4-95DC-98AA-850AEF32171F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570EAEB-22ED-FDA6-D44D-8ADFE1C76C17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6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/>
        </p:nvGraphicFramePr>
        <p:xfrm>
          <a:off x="8693098" y="618380"/>
          <a:ext cx="3263422" cy="1176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검색하기 버튼 클릭 시 지도에 추천 주거지역을 표시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불러오는 데 시간이 걸릴 경우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리프레시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액션을 통해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018716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8C9CC9-CF51-A1D7-BE37-42F3D988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06FD55-D332-13C8-626F-EB873DCFE16A}"/>
              </a:ext>
            </a:extLst>
          </p:cNvPr>
          <p:cNvSpPr/>
          <p:nvPr/>
        </p:nvSpPr>
        <p:spPr>
          <a:xfrm>
            <a:off x="234764" y="1992519"/>
            <a:ext cx="1541649" cy="460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6C99D-4EB0-9854-64AC-ED13F6C8580C}"/>
              </a:ext>
            </a:extLst>
          </p:cNvPr>
          <p:cNvSpPr/>
          <p:nvPr/>
        </p:nvSpPr>
        <p:spPr>
          <a:xfrm>
            <a:off x="234158" y="1996182"/>
            <a:ext cx="1541649" cy="279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2B2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8C68D9-B2E7-FC8F-8557-09650872030F}"/>
              </a:ext>
            </a:extLst>
          </p:cNvPr>
          <p:cNvGrpSpPr/>
          <p:nvPr/>
        </p:nvGrpSpPr>
        <p:grpSpPr>
          <a:xfrm>
            <a:off x="1771388" y="4038864"/>
            <a:ext cx="228471" cy="513080"/>
            <a:chOff x="1740107" y="5323893"/>
            <a:chExt cx="228471" cy="5130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04EB6E-47F9-A67F-BB65-1300D65BC2D0}"/>
                </a:ext>
              </a:extLst>
            </p:cNvPr>
            <p:cNvGrpSpPr/>
            <p:nvPr/>
          </p:nvGrpSpPr>
          <p:grpSpPr>
            <a:xfrm>
              <a:off x="1740107" y="5323893"/>
              <a:ext cx="228471" cy="513080"/>
              <a:chOff x="715006" y="4010452"/>
              <a:chExt cx="228471" cy="513080"/>
            </a:xfrm>
            <a:effectLst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B71501B-AC25-7EE3-4245-2C6A0951EB14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C671FEA-94EB-AD34-ADC0-C6B99C459D24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4D02F38F-7F0D-2923-DC8E-7ABB87B58EE8}"/>
                </a:ext>
              </a:extLst>
            </p:cNvPr>
            <p:cNvSpPr/>
            <p:nvPr/>
          </p:nvSpPr>
          <p:spPr>
            <a:xfrm rot="5400000" flipH="1">
              <a:off x="1828296" y="5542254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141A9D-9913-96A5-7D73-47CBDD67E9A8}"/>
              </a:ext>
            </a:extLst>
          </p:cNvPr>
          <p:cNvSpPr txBox="1"/>
          <p:nvPr/>
        </p:nvSpPr>
        <p:spPr>
          <a:xfrm>
            <a:off x="229712" y="2030332"/>
            <a:ext cx="1546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항목 선택하기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0F5B93-C050-96ED-612A-9704E3F8529B}"/>
              </a:ext>
            </a:extLst>
          </p:cNvPr>
          <p:cNvGrpSpPr/>
          <p:nvPr/>
        </p:nvGrpSpPr>
        <p:grpSpPr>
          <a:xfrm>
            <a:off x="258499" y="2347519"/>
            <a:ext cx="365388" cy="169441"/>
            <a:chOff x="255323" y="2347519"/>
            <a:chExt cx="365388" cy="169441"/>
          </a:xfrm>
          <a:solidFill>
            <a:srgbClr val="D9D9D9"/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CF92F18-3B3F-122F-FD57-11928C69DF14}"/>
                </a:ext>
              </a:extLst>
            </p:cNvPr>
            <p:cNvSpPr/>
            <p:nvPr/>
          </p:nvSpPr>
          <p:spPr>
            <a:xfrm>
              <a:off x="255323" y="2347519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6AEBAEC-F8C8-1684-1AF2-9CB394CEBB06}"/>
                </a:ext>
              </a:extLst>
            </p:cNvPr>
            <p:cNvSpPr/>
            <p:nvPr/>
          </p:nvSpPr>
          <p:spPr>
            <a:xfrm>
              <a:off x="255323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EA0E44-6F03-EACF-4984-19710E836909}"/>
              </a:ext>
            </a:extLst>
          </p:cNvPr>
          <p:cNvGrpSpPr/>
          <p:nvPr/>
        </p:nvGrpSpPr>
        <p:grpSpPr>
          <a:xfrm>
            <a:off x="638043" y="2347518"/>
            <a:ext cx="365388" cy="169441"/>
            <a:chOff x="634867" y="2347518"/>
            <a:chExt cx="365388" cy="169441"/>
          </a:xfrm>
          <a:solidFill>
            <a:srgbClr val="D9D9D9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5BA3C79-89F8-4674-9EE1-45B997C58F8A}"/>
                </a:ext>
              </a:extLst>
            </p:cNvPr>
            <p:cNvSpPr/>
            <p:nvPr/>
          </p:nvSpPr>
          <p:spPr>
            <a:xfrm>
              <a:off x="634867" y="234751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50C260-AE86-9B8A-98E4-6149A7B4E959}"/>
                </a:ext>
              </a:extLst>
            </p:cNvPr>
            <p:cNvSpPr/>
            <p:nvPr/>
          </p:nvSpPr>
          <p:spPr>
            <a:xfrm>
              <a:off x="63486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281C8D6-D6B0-31CE-0598-8C02D8DFDFE3}"/>
              </a:ext>
            </a:extLst>
          </p:cNvPr>
          <p:cNvGrpSpPr/>
          <p:nvPr/>
        </p:nvGrpSpPr>
        <p:grpSpPr>
          <a:xfrm>
            <a:off x="1014215" y="2347168"/>
            <a:ext cx="365388" cy="169441"/>
            <a:chOff x="1011039" y="2347168"/>
            <a:chExt cx="365388" cy="169441"/>
          </a:xfrm>
          <a:solidFill>
            <a:srgbClr val="D9D9D9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7810ACA-6D21-267A-782C-902B45872DF7}"/>
                </a:ext>
              </a:extLst>
            </p:cNvPr>
            <p:cNvSpPr/>
            <p:nvPr/>
          </p:nvSpPr>
          <p:spPr>
            <a:xfrm>
              <a:off x="1011039" y="2347168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093F324-2CD1-63BE-2650-F14C63F4B91F}"/>
                </a:ext>
              </a:extLst>
            </p:cNvPr>
            <p:cNvSpPr/>
            <p:nvPr/>
          </p:nvSpPr>
          <p:spPr>
            <a:xfrm>
              <a:off x="1011039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859B8A-67C3-1B87-AED3-7F75E75B454A}"/>
              </a:ext>
            </a:extLst>
          </p:cNvPr>
          <p:cNvGrpSpPr/>
          <p:nvPr/>
        </p:nvGrpSpPr>
        <p:grpSpPr>
          <a:xfrm>
            <a:off x="1391793" y="2338486"/>
            <a:ext cx="365388" cy="178123"/>
            <a:chOff x="1388617" y="2338486"/>
            <a:chExt cx="365388" cy="178123"/>
          </a:xfrm>
          <a:solidFill>
            <a:srgbClr val="00B0F0"/>
          </a:solidFill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EBBB9C4-C8EC-CD2F-3583-AA40465FFD8A}"/>
                </a:ext>
              </a:extLst>
            </p:cNvPr>
            <p:cNvSpPr/>
            <p:nvPr/>
          </p:nvSpPr>
          <p:spPr>
            <a:xfrm>
              <a:off x="1388617" y="2338486"/>
              <a:ext cx="365388" cy="169441"/>
            </a:xfrm>
            <a:prstGeom prst="roundRect">
              <a:avLst>
                <a:gd name="adj" fmla="val 288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7436567-F0B2-5695-6110-B19AB550EE0A}"/>
                </a:ext>
              </a:extLst>
            </p:cNvPr>
            <p:cNvSpPr/>
            <p:nvPr/>
          </p:nvSpPr>
          <p:spPr>
            <a:xfrm>
              <a:off x="1388617" y="2407447"/>
              <a:ext cx="365388" cy="10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7D94D83-398A-9D67-21AC-7E76B0CBFBB5}"/>
              </a:ext>
            </a:extLst>
          </p:cNvPr>
          <p:cNvCxnSpPr>
            <a:cxnSpLocks/>
          </p:cNvCxnSpPr>
          <p:nvPr/>
        </p:nvCxnSpPr>
        <p:spPr>
          <a:xfrm flipH="1">
            <a:off x="234792" y="2516182"/>
            <a:ext cx="1541676" cy="0"/>
          </a:xfrm>
          <a:prstGeom prst="line">
            <a:avLst/>
          </a:prstGeom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71CC005-1BB6-9B99-4243-ADF6655E7854}"/>
              </a:ext>
            </a:extLst>
          </p:cNvPr>
          <p:cNvSpPr/>
          <p:nvPr/>
        </p:nvSpPr>
        <p:spPr>
          <a:xfrm>
            <a:off x="258499" y="2642295"/>
            <a:ext cx="1483518" cy="1937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0CB01-A07B-727B-33E6-6036A3C0C68E}"/>
              </a:ext>
            </a:extLst>
          </p:cNvPr>
          <p:cNvSpPr txBox="1"/>
          <p:nvPr/>
        </p:nvSpPr>
        <p:spPr>
          <a:xfrm>
            <a:off x="258499" y="2641653"/>
            <a:ext cx="14835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3A0141-8140-27AD-35F6-14FDF0817B41}"/>
              </a:ext>
            </a:extLst>
          </p:cNvPr>
          <p:cNvSpPr txBox="1"/>
          <p:nvPr/>
        </p:nvSpPr>
        <p:spPr>
          <a:xfrm>
            <a:off x="219931" y="234776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주거형태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4FFE1-4F08-C3BE-848E-6D91DFA7E4B1}"/>
              </a:ext>
            </a:extLst>
          </p:cNvPr>
          <p:cNvSpPr txBox="1"/>
          <p:nvPr/>
        </p:nvSpPr>
        <p:spPr>
          <a:xfrm>
            <a:off x="598487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거래금액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02923-081D-27D4-E215-32FA96407101}"/>
              </a:ext>
            </a:extLst>
          </p:cNvPr>
          <p:cNvSpPr txBox="1"/>
          <p:nvPr/>
        </p:nvSpPr>
        <p:spPr>
          <a:xfrm>
            <a:off x="430479" y="2944519"/>
            <a:ext cx="64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지하철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3DB97C-B720-2D00-6966-3B87868D18AD}"/>
              </a:ext>
            </a:extLst>
          </p:cNvPr>
          <p:cNvSpPr/>
          <p:nvPr/>
        </p:nvSpPr>
        <p:spPr>
          <a:xfrm>
            <a:off x="335837" y="2978809"/>
            <a:ext cx="112502" cy="112502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45000">
                <a:schemeClr val="tx1"/>
              </a:gs>
              <a:gs pos="54000">
                <a:srgbClr val="F2F2F2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18BF62-6500-0FA9-EE9C-CF388CAFEC26}"/>
              </a:ext>
            </a:extLst>
          </p:cNvPr>
          <p:cNvSpPr txBox="1"/>
          <p:nvPr/>
        </p:nvSpPr>
        <p:spPr>
          <a:xfrm>
            <a:off x="1363218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5E7052-FEA1-156C-76D1-73C140A5B8E2}"/>
              </a:ext>
            </a:extLst>
          </p:cNvPr>
          <p:cNvSpPr txBox="1"/>
          <p:nvPr/>
        </p:nvSpPr>
        <p:spPr>
          <a:xfrm>
            <a:off x="974659" y="2347332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CB8EF0-4D9D-7E1F-7D67-14284A0FE526}"/>
              </a:ext>
            </a:extLst>
          </p:cNvPr>
          <p:cNvGrpSpPr/>
          <p:nvPr/>
        </p:nvGrpSpPr>
        <p:grpSpPr>
          <a:xfrm>
            <a:off x="369505" y="5476447"/>
            <a:ext cx="1249182" cy="230832"/>
            <a:chOff x="369505" y="4753130"/>
            <a:chExt cx="1249182" cy="23083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6BD3D8F-270C-A10B-A516-01B83813C481}"/>
                </a:ext>
              </a:extLst>
            </p:cNvPr>
            <p:cNvSpPr/>
            <p:nvPr/>
          </p:nvSpPr>
          <p:spPr>
            <a:xfrm>
              <a:off x="369505" y="4753130"/>
              <a:ext cx="1249182" cy="230832"/>
            </a:xfrm>
            <a:prstGeom prst="roundRect">
              <a:avLst>
                <a:gd name="adj" fmla="val 267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F3042E-E813-8BF9-F560-B08CEA583AF3}"/>
                </a:ext>
              </a:extLst>
            </p:cNvPr>
            <p:cNvSpPr txBox="1"/>
            <p:nvPr/>
          </p:nvSpPr>
          <p:spPr>
            <a:xfrm>
              <a:off x="369505" y="4760824"/>
              <a:ext cx="12491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검색하기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9AF520E-AF4B-0262-BA74-B32BD68EBC76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EA986E84-C864-AA71-4CF1-C1AD10ABA36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8BA929B-1C2E-902A-995B-CECDC0A0919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30C16E40-9306-9A2F-DEFC-EB8A7BF6FFA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0F47913-E690-D4A6-94F2-C41A972B39FE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256C7BCA-405A-E716-F366-4DFFD70DFE84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0C347F4-F7B6-690E-E045-6BF540B2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0FE138A-424A-E360-E4DF-5FCF847B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A553B77-C1BE-95B5-6B2F-1A90005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02A809A-C94A-A8C1-9B39-83D9C09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41B346A-7206-25A4-96F2-DCAE4D8E45C6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C7206FE-5938-7BED-FC53-70E325113709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4C06D9C-1DBD-CB4A-C269-BC0C7B686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3DEFAA8-5F59-B7D1-D011-72996D75A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50E0C33-25ED-133F-9F85-C9CF9A4348B1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EED3A1-DE2E-C191-2486-870D4326B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070" y="3527424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0EF10D8-F431-73E4-C6D1-4F9477138126}"/>
              </a:ext>
            </a:extLst>
          </p:cNvPr>
          <p:cNvGrpSpPr/>
          <p:nvPr/>
        </p:nvGrpSpPr>
        <p:grpSpPr>
          <a:xfrm>
            <a:off x="335837" y="3158772"/>
            <a:ext cx="744192" cy="200055"/>
            <a:chOff x="335837" y="2944519"/>
            <a:chExt cx="744192" cy="20005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B20E2F-33D6-72E4-CED4-70AD5195DBFA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버스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71977E9-6437-1401-7C2A-AF2DE4B1EEA8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6C58839-37C7-95F9-F6E3-7839417B56AD}"/>
              </a:ext>
            </a:extLst>
          </p:cNvPr>
          <p:cNvGrpSpPr/>
          <p:nvPr/>
        </p:nvGrpSpPr>
        <p:grpSpPr>
          <a:xfrm>
            <a:off x="335837" y="3374683"/>
            <a:ext cx="744192" cy="200055"/>
            <a:chOff x="335837" y="2944519"/>
            <a:chExt cx="744192" cy="2000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262BDD-C318-BA4C-DC42-55DB1B2EA72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택시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5A474A0-F083-9366-C7DD-0FD58160E229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2577B9B-2570-179C-DEFA-5789157F6DF5}"/>
              </a:ext>
            </a:extLst>
          </p:cNvPr>
          <p:cNvGrpSpPr/>
          <p:nvPr/>
        </p:nvGrpSpPr>
        <p:grpSpPr>
          <a:xfrm>
            <a:off x="335837" y="3606385"/>
            <a:ext cx="744192" cy="200055"/>
            <a:chOff x="335837" y="2944519"/>
            <a:chExt cx="744192" cy="20005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620ABA-024A-CFC2-C239-06DED0418F8E}"/>
                </a:ext>
              </a:extLst>
            </p:cNvPr>
            <p:cNvSpPr txBox="1"/>
            <p:nvPr/>
          </p:nvSpPr>
          <p:spPr>
            <a:xfrm>
              <a:off x="430479" y="2944519"/>
              <a:ext cx="6495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2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기차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98C5A3F-3622-4BD6-4973-E525D75DFA94}"/>
                </a:ext>
              </a:extLst>
            </p:cNvPr>
            <p:cNvSpPr/>
            <p:nvPr/>
          </p:nvSpPr>
          <p:spPr>
            <a:xfrm>
              <a:off x="335837" y="2978809"/>
              <a:ext cx="112502" cy="112502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F291763A-2C14-E304-EBF8-705187CD7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ED563FA-5426-532C-46B5-32DF01D13F59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2F66F3B-6083-E582-3A82-75A8B3B31120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79ACA7E-C6A8-0BE4-5143-05B7F1631D7A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4671AA9-399B-654E-5AC0-2CFFBDCF6527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F01C313-4FB8-F8D8-C076-BB700EEB5054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D1447C-6ABB-2461-CBE6-598A9393900E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E8994F5A-718E-39F7-615D-F80AE4406A8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093A158-A7B1-3822-F0C8-249B0CE82101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604165-05AA-3AE5-A9EF-EBFA5987BDD4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E0BCD-8BAE-2D8C-F076-2165F780F86A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37EFE-E659-D58C-F440-B456F91EB909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D34BA5-DDB3-E0D0-67F9-44173D7EA107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25F2D8D-2B20-1108-587B-593C3139D05F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06382AB-C14B-87E8-2437-20BA2CBE0361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D35D667-341C-8457-4ECC-F5F5C3580509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A1462E9-7F5E-2311-1A5B-07943774CDA8}"/>
                  </a:ext>
                </a:extLst>
              </p:cNvPr>
              <p:cNvCxnSpPr>
                <a:cxnSpLocks/>
                <a:stCxn id="65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A128A84-7AC2-3190-E8CE-A6CDB922E5EA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E400C4D9-A894-8D19-FF01-AF8D5253A880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08A73C-B38B-4146-9787-F295C1079037}"/>
                </a:ext>
              </a:extLst>
            </p:cNvPr>
            <p:cNvSpPr txBox="1"/>
            <p:nvPr/>
          </p:nvSpPr>
          <p:spPr>
            <a:xfrm>
              <a:off x="4578310" y="6183313"/>
              <a:ext cx="930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서대문구 신촌동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4699604-EC27-9163-E90B-411A5B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grpSp>
        <p:nvGrpSpPr>
          <p:cNvPr id="141" name="Progress Ring">
            <a:extLst>
              <a:ext uri="{FF2B5EF4-FFF2-40B4-BE49-F238E27FC236}">
                <a16:creationId xmlns:a16="http://schemas.microsoft.com/office/drawing/2014/main" id="{05B13769-07E8-2C8A-D90E-C048F278E34F}"/>
              </a:ext>
            </a:extLst>
          </p:cNvPr>
          <p:cNvGrpSpPr>
            <a:grpSpLocks noChangeAspect="1"/>
          </p:cNvGrpSpPr>
          <p:nvPr/>
        </p:nvGrpSpPr>
        <p:grpSpPr>
          <a:xfrm>
            <a:off x="4223059" y="3672879"/>
            <a:ext cx="860579" cy="731969"/>
            <a:chOff x="8656664" y="1952413"/>
            <a:chExt cx="302056" cy="256915"/>
          </a:xfrm>
          <a:solidFill>
            <a:schemeClr val="bg1"/>
          </a:solidFill>
        </p:grpSpPr>
        <p:sp>
          <p:nvSpPr>
            <p:cNvPr id="142" name="Dot">
              <a:extLst>
                <a:ext uri="{FF2B5EF4-FFF2-40B4-BE49-F238E27FC236}">
                  <a16:creationId xmlns:a16="http://schemas.microsoft.com/office/drawing/2014/main" id="{9B2F6C65-FE1B-8367-ED8B-5E9D514F8D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6664" y="2040612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43" name="Dot">
              <a:extLst>
                <a:ext uri="{FF2B5EF4-FFF2-40B4-BE49-F238E27FC236}">
                  <a16:creationId xmlns:a16="http://schemas.microsoft.com/office/drawing/2014/main" id="{6337C03F-0CA8-6AFF-F72C-A7BA70BFDE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02383" y="1973965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44" name="Dot">
              <a:extLst>
                <a:ext uri="{FF2B5EF4-FFF2-40B4-BE49-F238E27FC236}">
                  <a16:creationId xmlns:a16="http://schemas.microsoft.com/office/drawing/2014/main" id="{16677781-64BC-748D-1E2C-B03427BDC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618" y="1952413"/>
              <a:ext cx="45719" cy="45719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45" name="Dot">
              <a:extLst>
                <a:ext uri="{FF2B5EF4-FFF2-40B4-BE49-F238E27FC236}">
                  <a16:creationId xmlns:a16="http://schemas.microsoft.com/office/drawing/2014/main" id="{A0F6020E-4EB7-8562-CFFB-9231920409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62868" y="198003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46" name="Dot">
              <a:extLst>
                <a:ext uri="{FF2B5EF4-FFF2-40B4-BE49-F238E27FC236}">
                  <a16:creationId xmlns:a16="http://schemas.microsoft.com/office/drawing/2014/main" id="{C4D95D48-1A97-05A4-C5CC-F09C62854E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90141" y="2163609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47" name="Dot">
              <a:extLst>
                <a:ext uri="{FF2B5EF4-FFF2-40B4-BE49-F238E27FC236}">
                  <a16:creationId xmlns:a16="http://schemas.microsoft.com/office/drawing/2014/main" id="{D8D3A0C1-F477-10FC-2EA7-079D7FA0C1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3001" y="206325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0B2E9B0-FADB-5365-3F7E-9BF09046E773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8A52F41-92B3-7D07-B185-00236779E59A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1BCE75-DD14-C356-342E-3E75B0A2ABDC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929FA77-E7D2-AA46-E26E-F43DE216F16A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E9B3F34-2605-ACE3-D0CE-AE6B2938E7A9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C31E1B-193D-FB7A-C57B-ECAA4CE6E63E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204812-5522-34FC-EBE5-27284A04A3F3}"/>
              </a:ext>
            </a:extLst>
          </p:cNvPr>
          <p:cNvGrpSpPr/>
          <p:nvPr/>
        </p:nvGrpSpPr>
        <p:grpSpPr>
          <a:xfrm>
            <a:off x="816499" y="5418289"/>
            <a:ext cx="325583" cy="380067"/>
            <a:chOff x="4918296" y="3772340"/>
            <a:chExt cx="325583" cy="38006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D9296CF-A2F3-D54E-F32F-337298F8C204}"/>
                </a:ext>
              </a:extLst>
            </p:cNvPr>
            <p:cNvSpPr/>
            <p:nvPr/>
          </p:nvSpPr>
          <p:spPr>
            <a:xfrm>
              <a:off x="4918296" y="3772340"/>
              <a:ext cx="325583" cy="325583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0FC63B-8429-8EA1-2748-89DE9770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1086" y="3972237"/>
              <a:ext cx="122459" cy="180170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EDAC050F-77D3-027D-8E96-52CAE6185D75}"/>
              </a:ext>
            </a:extLst>
          </p:cNvPr>
          <p:cNvSpPr/>
          <p:nvPr/>
        </p:nvSpPr>
        <p:spPr>
          <a:xfrm>
            <a:off x="826913" y="583778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5B0C3-5A02-0B6A-5139-A9FF00E7D44E}"/>
              </a:ext>
            </a:extLst>
          </p:cNvPr>
          <p:cNvSpPr/>
          <p:nvPr/>
        </p:nvSpPr>
        <p:spPr>
          <a:xfrm>
            <a:off x="4535841" y="4450583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22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EF6AFB74-4FFB-D150-5F50-20DF3DE2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36213"/>
              </p:ext>
            </p:extLst>
          </p:nvPr>
        </p:nvGraphicFramePr>
        <p:xfrm>
          <a:off x="8693098" y="618380"/>
          <a:ext cx="3263422" cy="134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목적지와 항목 데이터를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사용자 특성에 맞는 주거지역을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순위로 지도에 표시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표시된 추천 주거지역 부동산 정보를 나타낸 자세히 보기 버튼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123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AEFCE8-EE8A-4495-8B28-DB77523F69E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590E699-DD5F-13C1-3EC3-585AA177E719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FE7AE3D-017D-A82D-D914-7080ABB92FFC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520C31B-B7F5-E53D-D678-D1975B6062D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4581BBE-328E-499D-887C-62FF88CC5372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098703-9468-B65A-A456-EFF4DEE5987D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7328FB-D031-F642-B7F8-71776DBE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2404D5-57F9-1F5E-51A4-FDABFFDD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8063E30-1554-A8A1-EC4E-0FE4A386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FB08E2F-2182-BA0A-88F6-1BD8BF5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F69FBDF-19D7-FAE5-5A9C-44DC81AEE12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31D3F-0A65-C7C3-3E1F-853B7A7ED9FC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31FF55-1A5D-B37A-A253-00C777F70C0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DC5515-91F8-F125-07FD-36C374341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1ADB85-E228-E7EC-535E-2EA2FFDE87C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4B4125-B409-CE6D-FD2A-D527E00E44B8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41804-672A-457E-F1E5-34019731AA25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82B4DD2-8E41-46F2-75E7-8782176FD366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179B4235-EA1C-D148-3BF0-2AE678D6793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6C3C2C8-BE12-A2CC-7EE3-7A12313EB327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9E37C4-DD6D-22D9-2928-E5F31ADD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2" y="3517127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E70B918-5663-9419-69FC-8E706A952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71D0A63-B734-555F-CD2E-11009806BAD1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1629A72-1AA2-0E71-606B-045338EBA823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F63776A-6866-8171-EFBA-7A20358C14E0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0F2DEF3-9880-14B7-71C7-28F8433B37FD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33FD3C-5460-9D6B-D036-8A644DAAEEC9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B2909B-2126-E57C-D966-46BCA5E99E8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03E6D78-3328-7724-3CEF-48DB3CF99FF2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36616F1-1050-FA81-3917-1BE66D4F8054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25C93A-C58E-B128-8D93-0722F704A4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0E17A-C468-16DB-3F07-5AA6572E3DD8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C9F8-F61B-3D41-7113-D6932878E3F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7C918B-D4F6-F137-9D2D-FDE84B7060E5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F5B5052-681B-8E46-28E4-6617C451F180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A5714C-CCE7-A5A2-0A7D-82559FD51F3E}"/>
                </a:ext>
              </a:extLst>
            </p:cNvPr>
            <p:cNvSpPr txBox="1"/>
            <p:nvPr/>
          </p:nvSpPr>
          <p:spPr>
            <a:xfrm>
              <a:off x="4578310" y="6183313"/>
              <a:ext cx="930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서대문구 신촌동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E58FFB5-EEF7-4A72-FAD0-585B61FF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36071C-0351-53CD-9E3C-ACE053C90004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6D18B0A-623D-49EF-E76A-529CBAAA98E7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8AEEA63-558A-D647-5B84-19E9698205F9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EA417D0-D47F-CEA5-7F69-F68824E4A0A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15ED437-5DF0-106D-1299-193B59072D05}"/>
                  </a:ext>
                </a:extLst>
              </p:cNvPr>
              <p:cNvCxnSpPr>
                <a:cxnSpLocks/>
                <a:stCxn id="64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6E928DE-7D0A-D8CC-D188-E14142AADEC8}"/>
              </a:ext>
            </a:extLst>
          </p:cNvPr>
          <p:cNvGrpSpPr/>
          <p:nvPr/>
        </p:nvGrpSpPr>
        <p:grpSpPr>
          <a:xfrm>
            <a:off x="3893322" y="4112886"/>
            <a:ext cx="693125" cy="705263"/>
            <a:chOff x="3893322" y="4112886"/>
            <a:chExt cx="693125" cy="70526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9E97B9C-B4F1-D1E0-F453-3D233292E369}"/>
                </a:ext>
              </a:extLst>
            </p:cNvPr>
            <p:cNvSpPr/>
            <p:nvPr/>
          </p:nvSpPr>
          <p:spPr>
            <a:xfrm>
              <a:off x="3935751" y="4112886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23F5F4A-22B0-FCB7-9CB5-D35724D66C46}"/>
                </a:ext>
              </a:extLst>
            </p:cNvPr>
            <p:cNvSpPr txBox="1"/>
            <p:nvPr/>
          </p:nvSpPr>
          <p:spPr>
            <a:xfrm>
              <a:off x="3934322" y="4135539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E90B0D-956B-6444-2645-839F0423BD0A}"/>
                </a:ext>
              </a:extLst>
            </p:cNvPr>
            <p:cNvSpPr txBox="1"/>
            <p:nvPr/>
          </p:nvSpPr>
          <p:spPr>
            <a:xfrm>
              <a:off x="3893322" y="4303516"/>
              <a:ext cx="6931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서울시｜서대문구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1BABE1A-A71B-F114-959D-813E93D88D4F}"/>
                </a:ext>
              </a:extLst>
            </p:cNvPr>
            <p:cNvSpPr/>
            <p:nvPr/>
          </p:nvSpPr>
          <p:spPr>
            <a:xfrm>
              <a:off x="3976994" y="4643971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A228757-282B-FFC1-0DAC-3ADF387EA813}"/>
                </a:ext>
              </a:extLst>
            </p:cNvPr>
            <p:cNvSpPr txBox="1"/>
            <p:nvPr/>
          </p:nvSpPr>
          <p:spPr>
            <a:xfrm>
              <a:off x="3934322" y="4414397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창천동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8192042-E4C6-A8D0-1B27-8F17E71E47A2}"/>
              </a:ext>
            </a:extLst>
          </p:cNvPr>
          <p:cNvGrpSpPr/>
          <p:nvPr/>
        </p:nvGrpSpPr>
        <p:grpSpPr>
          <a:xfrm>
            <a:off x="3628851" y="5609381"/>
            <a:ext cx="629465" cy="705263"/>
            <a:chOff x="2835492" y="4059354"/>
            <a:chExt cx="629465" cy="705263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F036B8F-2A97-10E0-45FF-98D2EE767CDA}"/>
                </a:ext>
              </a:extLst>
            </p:cNvPr>
            <p:cNvSpPr/>
            <p:nvPr/>
          </p:nvSpPr>
          <p:spPr>
            <a:xfrm>
              <a:off x="2845224" y="4059354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CC4799B-5252-A82D-8314-02E63926A983}"/>
                </a:ext>
              </a:extLst>
            </p:cNvPr>
            <p:cNvSpPr txBox="1"/>
            <p:nvPr/>
          </p:nvSpPr>
          <p:spPr>
            <a:xfrm>
              <a:off x="2843795" y="4082007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6065841-B33B-ABB0-07E5-52DA3EB83F33}"/>
                </a:ext>
              </a:extLst>
            </p:cNvPr>
            <p:cNvSpPr txBox="1"/>
            <p:nvPr/>
          </p:nvSpPr>
          <p:spPr>
            <a:xfrm>
              <a:off x="2835492" y="4249984"/>
              <a:ext cx="62946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서울시｜마포구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5AEE460-1EAB-245B-68DC-47E574FCB1FA}"/>
                </a:ext>
              </a:extLst>
            </p:cNvPr>
            <p:cNvSpPr/>
            <p:nvPr/>
          </p:nvSpPr>
          <p:spPr>
            <a:xfrm>
              <a:off x="2886467" y="4590439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EBB692E-8C61-E469-921D-7AD42A935AB9}"/>
                </a:ext>
              </a:extLst>
            </p:cNvPr>
            <p:cNvSpPr txBox="1"/>
            <p:nvPr/>
          </p:nvSpPr>
          <p:spPr>
            <a:xfrm>
              <a:off x="2843795" y="4360865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신수동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6BDA53-2DD4-5B98-78FB-2F340DAD5A1B}"/>
              </a:ext>
            </a:extLst>
          </p:cNvPr>
          <p:cNvGrpSpPr/>
          <p:nvPr/>
        </p:nvGrpSpPr>
        <p:grpSpPr>
          <a:xfrm>
            <a:off x="6595288" y="4149492"/>
            <a:ext cx="693125" cy="705263"/>
            <a:chOff x="3893322" y="4112886"/>
            <a:chExt cx="693125" cy="70526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EBAE2020-1616-6733-0B01-486AE986E456}"/>
                </a:ext>
              </a:extLst>
            </p:cNvPr>
            <p:cNvSpPr/>
            <p:nvPr/>
          </p:nvSpPr>
          <p:spPr>
            <a:xfrm>
              <a:off x="3935751" y="4112886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ADA6690-3A58-8BA0-E615-1895212B795F}"/>
                </a:ext>
              </a:extLst>
            </p:cNvPr>
            <p:cNvSpPr txBox="1"/>
            <p:nvPr/>
          </p:nvSpPr>
          <p:spPr>
            <a:xfrm>
              <a:off x="3934322" y="4135539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9AE27A8-CD67-326C-9079-C97C7C3DF847}"/>
                </a:ext>
              </a:extLst>
            </p:cNvPr>
            <p:cNvSpPr txBox="1"/>
            <p:nvPr/>
          </p:nvSpPr>
          <p:spPr>
            <a:xfrm>
              <a:off x="3893322" y="4303516"/>
              <a:ext cx="6931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서울시｜서대문구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F6F3C704-AF45-76A3-3D31-F5D6BA7B506A}"/>
                </a:ext>
              </a:extLst>
            </p:cNvPr>
            <p:cNvSpPr/>
            <p:nvPr/>
          </p:nvSpPr>
          <p:spPr>
            <a:xfrm>
              <a:off x="3976994" y="4643971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F50ADE6-2E0F-111A-1F87-92D139E14B34}"/>
                </a:ext>
              </a:extLst>
            </p:cNvPr>
            <p:cNvSpPr txBox="1"/>
            <p:nvPr/>
          </p:nvSpPr>
          <p:spPr>
            <a:xfrm>
              <a:off x="3934322" y="4414397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북아현동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332AD9A6-0107-0CE2-B264-64720C4B3B48}"/>
              </a:ext>
            </a:extLst>
          </p:cNvPr>
          <p:cNvSpPr/>
          <p:nvPr/>
        </p:nvSpPr>
        <p:spPr>
          <a:xfrm>
            <a:off x="3691352" y="395243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BCFF6B7-52C4-D47A-EAE1-AC4353752809}"/>
              </a:ext>
            </a:extLst>
          </p:cNvPr>
          <p:cNvSpPr/>
          <p:nvPr/>
        </p:nvSpPr>
        <p:spPr>
          <a:xfrm>
            <a:off x="3714130" y="451484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9EF31F-3538-9AE8-91E5-9FA109791C83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47A23CC-D1ED-0585-DB02-7A2B6F24F9C7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1704521-BDC8-20ED-AAE6-231CA55A9436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D5055A-5966-2522-A569-863C964D5104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7ACC0AB-DF3D-5A76-62A7-B276E76C6C71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97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EF6AFB74-4FFB-D150-5F50-20DF3DE22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8" y="1996752"/>
            <a:ext cx="8380952" cy="460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AEFCE8-EE8A-4495-8B28-DB77523F69E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590E699-DD5F-13C1-3EC3-585AA177E719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FE7AE3D-017D-A82D-D914-7080ABB92FFC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520C31B-B7F5-E53D-D678-D1975B6062DF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4581BBE-328E-499D-887C-62FF88CC5372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098703-9468-B65A-A456-EFF4DEE5987D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7328FB-D031-F642-B7F8-71776DBE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2404D5-57F9-1F5E-51A4-FDABFFDD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8063E30-1554-A8A1-EC4E-0FE4A386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FB08E2F-2182-BA0A-88F6-1BD8BF5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F69FBDF-19D7-FAE5-5A9C-44DC81AEE12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31D3F-0A65-C7C3-3E1F-853B7A7ED9FC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31FF55-1A5D-B37A-A253-00C777F70C0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DC5515-91F8-F125-07FD-36C374341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1ADB85-E228-E7EC-535E-2EA2FFDE87C1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4B4125-B409-CE6D-FD2A-D527E00E44B8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41804-672A-457E-F1E5-34019731AA25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82B4DD2-8E41-46F2-75E7-8782176FD366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179B4235-EA1C-D148-3BF0-2AE678D67935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179E37C4-DD6D-22D9-2928-E5F31ADD8D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2" y="3517127"/>
            <a:ext cx="210033" cy="28998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E70B918-5663-9419-69FC-8E706A952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71D0A63-B734-555F-CD2E-11009806BAD1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1629A72-1AA2-0E71-606B-045338EBA823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F63776A-6866-8171-EFBA-7A20358C14E0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0F2DEF3-9880-14B7-71C7-28F8433B37FD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33FD3C-5460-9D6B-D036-8A644DAAEEC9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B2909B-2126-E57C-D966-46BCA5E99E8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03E6D78-3328-7724-3CEF-48DB3CF99FF2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36616F1-1050-FA81-3917-1BE66D4F8054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25C93A-C58E-B128-8D93-0722F704A4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0E17A-C468-16DB-3F07-5AA6572E3DD8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C9F8-F61B-3D41-7113-D6932878E3F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7C918B-D4F6-F137-9D2D-FDE84B7060E5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F5B5052-681B-8E46-28E4-6617C451F180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A5714C-CCE7-A5A2-0A7D-82559FD51F3E}"/>
                </a:ext>
              </a:extLst>
            </p:cNvPr>
            <p:cNvSpPr txBox="1"/>
            <p:nvPr/>
          </p:nvSpPr>
          <p:spPr>
            <a:xfrm>
              <a:off x="4578310" y="6183313"/>
              <a:ext cx="930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서대문구 신촌동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E58FFB5-EEF7-4A72-FAD0-585B61FF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36071C-0351-53CD-9E3C-ACE053C90004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6D18B0A-623D-49EF-E76A-529CBAAA98E7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8AEEA63-558A-D647-5B84-19E9698205F9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EA417D0-D47F-CEA5-7F69-F68824E4A0A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15ED437-5DF0-106D-1299-193B59072D05}"/>
                  </a:ext>
                </a:extLst>
              </p:cNvPr>
              <p:cNvCxnSpPr>
                <a:cxnSpLocks/>
                <a:stCxn id="64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6E928DE-7D0A-D8CC-D188-E14142AADEC8}"/>
              </a:ext>
            </a:extLst>
          </p:cNvPr>
          <p:cNvGrpSpPr/>
          <p:nvPr/>
        </p:nvGrpSpPr>
        <p:grpSpPr>
          <a:xfrm>
            <a:off x="3893322" y="4112886"/>
            <a:ext cx="693125" cy="705263"/>
            <a:chOff x="3893322" y="4112886"/>
            <a:chExt cx="693125" cy="70526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9E97B9C-B4F1-D1E0-F453-3D233292E369}"/>
                </a:ext>
              </a:extLst>
            </p:cNvPr>
            <p:cNvSpPr/>
            <p:nvPr/>
          </p:nvSpPr>
          <p:spPr>
            <a:xfrm>
              <a:off x="3935751" y="4112886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23F5F4A-22B0-FCB7-9CB5-D35724D66C46}"/>
                </a:ext>
              </a:extLst>
            </p:cNvPr>
            <p:cNvSpPr txBox="1"/>
            <p:nvPr/>
          </p:nvSpPr>
          <p:spPr>
            <a:xfrm>
              <a:off x="3934322" y="4135539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1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E90B0D-956B-6444-2645-839F0423BD0A}"/>
                </a:ext>
              </a:extLst>
            </p:cNvPr>
            <p:cNvSpPr txBox="1"/>
            <p:nvPr/>
          </p:nvSpPr>
          <p:spPr>
            <a:xfrm>
              <a:off x="3893322" y="4303516"/>
              <a:ext cx="6931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서울시｜서대문구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31BABE1A-A71B-F114-959D-813E93D88D4F}"/>
                </a:ext>
              </a:extLst>
            </p:cNvPr>
            <p:cNvSpPr/>
            <p:nvPr/>
          </p:nvSpPr>
          <p:spPr>
            <a:xfrm>
              <a:off x="3976994" y="4643971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A228757-282B-FFC1-0DAC-3ADF387EA813}"/>
                </a:ext>
              </a:extLst>
            </p:cNvPr>
            <p:cNvSpPr txBox="1"/>
            <p:nvPr/>
          </p:nvSpPr>
          <p:spPr>
            <a:xfrm>
              <a:off x="3934322" y="4414397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창천동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8192042-E4C6-A8D0-1B27-8F17E71E47A2}"/>
              </a:ext>
            </a:extLst>
          </p:cNvPr>
          <p:cNvGrpSpPr/>
          <p:nvPr/>
        </p:nvGrpSpPr>
        <p:grpSpPr>
          <a:xfrm>
            <a:off x="3628851" y="5609381"/>
            <a:ext cx="629465" cy="705263"/>
            <a:chOff x="2835492" y="4059354"/>
            <a:chExt cx="629465" cy="705263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F036B8F-2A97-10E0-45FF-98D2EE767CDA}"/>
                </a:ext>
              </a:extLst>
            </p:cNvPr>
            <p:cNvSpPr/>
            <p:nvPr/>
          </p:nvSpPr>
          <p:spPr>
            <a:xfrm>
              <a:off x="2845224" y="4059354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CC4799B-5252-A82D-8314-02E63926A983}"/>
                </a:ext>
              </a:extLst>
            </p:cNvPr>
            <p:cNvSpPr txBox="1"/>
            <p:nvPr/>
          </p:nvSpPr>
          <p:spPr>
            <a:xfrm>
              <a:off x="2843795" y="4082007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2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6065841-B33B-ABB0-07E5-52DA3EB83F33}"/>
                </a:ext>
              </a:extLst>
            </p:cNvPr>
            <p:cNvSpPr txBox="1"/>
            <p:nvPr/>
          </p:nvSpPr>
          <p:spPr>
            <a:xfrm>
              <a:off x="2835492" y="4249984"/>
              <a:ext cx="62946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서울시｜마포구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5AEE460-1EAB-245B-68DC-47E574FCB1FA}"/>
                </a:ext>
              </a:extLst>
            </p:cNvPr>
            <p:cNvSpPr/>
            <p:nvPr/>
          </p:nvSpPr>
          <p:spPr>
            <a:xfrm>
              <a:off x="2886467" y="4590439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EBB692E-8C61-E469-921D-7AD42A935AB9}"/>
                </a:ext>
              </a:extLst>
            </p:cNvPr>
            <p:cNvSpPr txBox="1"/>
            <p:nvPr/>
          </p:nvSpPr>
          <p:spPr>
            <a:xfrm>
              <a:off x="2843795" y="4360865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신수동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6BDA53-2DD4-5B98-78FB-2F340DAD5A1B}"/>
              </a:ext>
            </a:extLst>
          </p:cNvPr>
          <p:cNvGrpSpPr/>
          <p:nvPr/>
        </p:nvGrpSpPr>
        <p:grpSpPr>
          <a:xfrm>
            <a:off x="6595288" y="4149492"/>
            <a:ext cx="693125" cy="705263"/>
            <a:chOff x="3893322" y="4112886"/>
            <a:chExt cx="693125" cy="70526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EBAE2020-1616-6733-0B01-486AE986E456}"/>
                </a:ext>
              </a:extLst>
            </p:cNvPr>
            <p:cNvSpPr/>
            <p:nvPr/>
          </p:nvSpPr>
          <p:spPr>
            <a:xfrm>
              <a:off x="3935751" y="4112886"/>
              <a:ext cx="608271" cy="7052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ADA6690-3A58-8BA0-E615-1895212B795F}"/>
                </a:ext>
              </a:extLst>
            </p:cNvPr>
            <p:cNvSpPr txBox="1"/>
            <p:nvPr/>
          </p:nvSpPr>
          <p:spPr>
            <a:xfrm>
              <a:off x="3934322" y="4135539"/>
              <a:ext cx="6138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3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순위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9AE27A8-CD67-326C-9079-C97C7C3DF847}"/>
                </a:ext>
              </a:extLst>
            </p:cNvPr>
            <p:cNvSpPr txBox="1"/>
            <p:nvPr/>
          </p:nvSpPr>
          <p:spPr>
            <a:xfrm>
              <a:off x="3893322" y="4303516"/>
              <a:ext cx="6931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서울시｜서대문구</a:t>
              </a:r>
              <a:endPara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F6F3C704-AF45-76A3-3D31-F5D6BA7B506A}"/>
                </a:ext>
              </a:extLst>
            </p:cNvPr>
            <p:cNvSpPr/>
            <p:nvPr/>
          </p:nvSpPr>
          <p:spPr>
            <a:xfrm>
              <a:off x="3976994" y="4643971"/>
              <a:ext cx="525783" cy="122650"/>
            </a:xfrm>
            <a:prstGeom prst="roundRect">
              <a:avLst>
                <a:gd name="adj" fmla="val 34468"/>
              </a:avLst>
            </a:prstGeom>
            <a:solidFill>
              <a:srgbClr val="3788F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자세히 보기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F50ADE6-2E0F-111A-1F87-92D139E14B34}"/>
                </a:ext>
              </a:extLst>
            </p:cNvPr>
            <p:cNvSpPr txBox="1"/>
            <p:nvPr/>
          </p:nvSpPr>
          <p:spPr>
            <a:xfrm>
              <a:off x="3934322" y="4414397"/>
              <a:ext cx="6138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북아현동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332AD9A6-0107-0CE2-B264-64720C4B3B48}"/>
              </a:ext>
            </a:extLst>
          </p:cNvPr>
          <p:cNvSpPr/>
          <p:nvPr/>
        </p:nvSpPr>
        <p:spPr>
          <a:xfrm>
            <a:off x="3691352" y="395243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BCFF6B7-52C4-D47A-EAE1-AC4353752809}"/>
              </a:ext>
            </a:extLst>
          </p:cNvPr>
          <p:cNvSpPr/>
          <p:nvPr/>
        </p:nvSpPr>
        <p:spPr>
          <a:xfrm>
            <a:off x="3714130" y="4514844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B0270DB-4133-FDB6-A344-FE04C9D33E52}"/>
              </a:ext>
            </a:extLst>
          </p:cNvPr>
          <p:cNvSpPr/>
          <p:nvPr/>
        </p:nvSpPr>
        <p:spPr>
          <a:xfrm>
            <a:off x="234159" y="2001812"/>
            <a:ext cx="8380152" cy="459282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1BB37C47-1ADE-B566-48DE-F556BBD3A4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253" y="4118737"/>
            <a:ext cx="312752" cy="431800"/>
          </a:xfrm>
          <a:prstGeom prst="rect">
            <a:avLst/>
          </a:prstGeom>
          <a:effectLst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D6936338-9217-E11E-DD46-8F2BD3A2F9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853" y="4148370"/>
            <a:ext cx="312752" cy="431800"/>
          </a:xfrm>
          <a:prstGeom prst="rect">
            <a:avLst/>
          </a:prstGeom>
          <a:effectLst/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0A4A324-7A85-3ED4-A59F-753EE4B8D3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320" y="5473404"/>
            <a:ext cx="312752" cy="431800"/>
          </a:xfrm>
          <a:prstGeom prst="rect">
            <a:avLst/>
          </a:prstGeom>
          <a:effectLst/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CD6E8AA-BEF5-956F-A840-68B0E570ED61}"/>
              </a:ext>
            </a:extLst>
          </p:cNvPr>
          <p:cNvGrpSpPr/>
          <p:nvPr/>
        </p:nvGrpSpPr>
        <p:grpSpPr>
          <a:xfrm>
            <a:off x="2580462" y="2117435"/>
            <a:ext cx="3686744" cy="289983"/>
            <a:chOff x="8241084" y="2341808"/>
            <a:chExt cx="3686744" cy="289983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8C866A2-F936-4653-A13E-83066D1A2014}"/>
                </a:ext>
              </a:extLst>
            </p:cNvPr>
            <p:cNvSpPr/>
            <p:nvPr/>
          </p:nvSpPr>
          <p:spPr>
            <a:xfrm>
              <a:off x="9769357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13BD37EA-A2DF-10B7-2AD3-2C0DD4B57792}"/>
                </a:ext>
              </a:extLst>
            </p:cNvPr>
            <p:cNvSpPr/>
            <p:nvPr/>
          </p:nvSpPr>
          <p:spPr>
            <a:xfrm>
              <a:off x="10488494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54FCD87-3EB0-9CD2-A90E-E0D07545E698}"/>
                </a:ext>
              </a:extLst>
            </p:cNvPr>
            <p:cNvSpPr/>
            <p:nvPr/>
          </p:nvSpPr>
          <p:spPr>
            <a:xfrm>
              <a:off x="11207631" y="2341809"/>
              <a:ext cx="720197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노고산동</a:t>
              </a: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BD5634-DC1A-CDE9-EACB-AF41A5F45263}"/>
                </a:ext>
              </a:extLst>
            </p:cNvPr>
            <p:cNvGrpSpPr/>
            <p:nvPr/>
          </p:nvGrpSpPr>
          <p:grpSpPr>
            <a:xfrm>
              <a:off x="8241084" y="2341808"/>
              <a:ext cx="1441448" cy="289982"/>
              <a:chOff x="8832501" y="2911528"/>
              <a:chExt cx="1441448" cy="289982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60FC3A1-123C-DD4A-D9AE-280A75384A95}"/>
                  </a:ext>
                </a:extLst>
              </p:cNvPr>
              <p:cNvSpPr/>
              <p:nvPr/>
            </p:nvSpPr>
            <p:spPr>
              <a:xfrm>
                <a:off x="8832501" y="2911528"/>
                <a:ext cx="1441448" cy="2899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bg2">
                        <a:lumMod val="9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주소를 검색하세요</a:t>
                </a: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73774EE4-1BED-0392-30FD-29AFB9E58E57}"/>
                  </a:ext>
                </a:extLst>
              </p:cNvPr>
              <p:cNvGrpSpPr/>
              <p:nvPr/>
            </p:nvGrpSpPr>
            <p:grpSpPr>
              <a:xfrm>
                <a:off x="10129455" y="3011643"/>
                <a:ext cx="90606" cy="89752"/>
                <a:chOff x="10488494" y="2981325"/>
                <a:chExt cx="90606" cy="89752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38572B48-AE41-DEE7-91CD-FCB34D778B6A}"/>
                    </a:ext>
                  </a:extLst>
                </p:cNvPr>
                <p:cNvSpPr/>
                <p:nvPr/>
              </p:nvSpPr>
              <p:spPr>
                <a:xfrm>
                  <a:off x="10488494" y="2981325"/>
                  <a:ext cx="67073" cy="6707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74989E1D-A8FF-452B-0617-5049392EBEC2}"/>
                    </a:ext>
                  </a:extLst>
                </p:cNvPr>
                <p:cNvCxnSpPr>
                  <a:cxnSpLocks/>
                  <a:stCxn id="141" idx="5"/>
                </p:cNvCxnSpPr>
                <p:nvPr/>
              </p:nvCxnSpPr>
              <p:spPr>
                <a:xfrm>
                  <a:off x="10545744" y="3038575"/>
                  <a:ext cx="33356" cy="325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A44401A-6F7D-7068-D7E0-CFF2E86BF250}"/>
                </a:ext>
              </a:extLst>
            </p:cNvPr>
            <p:cNvGrpSpPr/>
            <p:nvPr/>
          </p:nvGrpSpPr>
          <p:grpSpPr>
            <a:xfrm>
              <a:off x="11099034" y="2470131"/>
              <a:ext cx="63498" cy="33337"/>
              <a:chOff x="10869613" y="2828925"/>
              <a:chExt cx="63498" cy="33337"/>
            </a:xfrm>
          </p:grpSpPr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6758F13F-4A9E-8C75-89E4-D71F6F0A0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0428F59C-28C4-8693-70C9-AD21A5463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09B9A3E-0611-9197-5C38-269BC6A83313}"/>
                </a:ext>
              </a:extLst>
            </p:cNvPr>
            <p:cNvGrpSpPr/>
            <p:nvPr/>
          </p:nvGrpSpPr>
          <p:grpSpPr>
            <a:xfrm>
              <a:off x="11818699" y="2470131"/>
              <a:ext cx="63498" cy="33337"/>
              <a:chOff x="10869613" y="2828925"/>
              <a:chExt cx="63498" cy="33337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27434566-F350-F207-C2B8-C5C88E09C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9613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37DCEB67-4A32-7579-416D-7C23CC480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9774" y="2828925"/>
                <a:ext cx="33337" cy="33337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56D5E9D-68D5-7708-D4EF-39DA9C7311FD}"/>
              </a:ext>
            </a:extLst>
          </p:cNvPr>
          <p:cNvSpPr/>
          <p:nvPr/>
        </p:nvSpPr>
        <p:spPr>
          <a:xfrm>
            <a:off x="1194042" y="2130218"/>
            <a:ext cx="6201345" cy="4330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31A6D39A-2782-31F2-A992-70597D89DF0B}"/>
              </a:ext>
            </a:extLst>
          </p:cNvPr>
          <p:cNvCxnSpPr>
            <a:cxnSpLocks/>
          </p:cNvCxnSpPr>
          <p:nvPr/>
        </p:nvCxnSpPr>
        <p:spPr>
          <a:xfrm>
            <a:off x="1194042" y="2492375"/>
            <a:ext cx="620134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5E68D7D9-971E-D80B-CF39-320C139EC4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7558" y="2208443"/>
            <a:ext cx="193400" cy="19340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9CCD5C9B-D45D-010B-2567-2A88E82201E5}"/>
              </a:ext>
            </a:extLst>
          </p:cNvPr>
          <p:cNvSpPr txBox="1"/>
          <p:nvPr/>
        </p:nvSpPr>
        <p:spPr>
          <a:xfrm>
            <a:off x="2488557" y="2173866"/>
            <a:ext cx="3607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자세히 보기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표 68">
                <a:extLst>
                  <a:ext uri="{FF2B5EF4-FFF2-40B4-BE49-F238E27FC236}">
                    <a16:creationId xmlns:a16="http://schemas.microsoft.com/office/drawing/2014/main" id="{FBD39B2E-19C7-FD01-7B48-38AEF193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80019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임대면적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sz="11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100" dirty="0"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서대문구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창천동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172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표 68">
                <a:extLst>
                  <a:ext uri="{FF2B5EF4-FFF2-40B4-BE49-F238E27FC236}">
                    <a16:creationId xmlns:a16="http://schemas.microsoft.com/office/drawing/2014/main" id="{FBD39B2E-19C7-FD01-7B48-38AEF193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800195"/>
                  </p:ext>
                </p:extLst>
              </p:nvPr>
            </p:nvGraphicFramePr>
            <p:xfrm>
              <a:off x="1346200" y="2711340"/>
              <a:ext cx="6776821" cy="321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350">
                      <a:extLst>
                        <a:ext uri="{9D8B030D-6E8A-4147-A177-3AD203B41FA5}">
                          <a16:colId xmlns:a16="http://schemas.microsoft.com/office/drawing/2014/main" val="3605597622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4249895724"/>
                        </a:ext>
                      </a:extLst>
                    </a:gridCol>
                    <a:gridCol w="742950">
                      <a:extLst>
                        <a:ext uri="{9D8B030D-6E8A-4147-A177-3AD203B41FA5}">
                          <a16:colId xmlns:a16="http://schemas.microsoft.com/office/drawing/2014/main" val="2695878477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2288835080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981425635"/>
                        </a:ext>
                      </a:extLst>
                    </a:gridCol>
                    <a:gridCol w="1154983">
                      <a:extLst>
                        <a:ext uri="{9D8B030D-6E8A-4147-A177-3AD203B41FA5}">
                          <a16:colId xmlns:a16="http://schemas.microsoft.com/office/drawing/2014/main" val="1744308204"/>
                        </a:ext>
                      </a:extLst>
                    </a:gridCol>
                    <a:gridCol w="1311622">
                      <a:extLst>
                        <a:ext uri="{9D8B030D-6E8A-4147-A177-3AD203B41FA5}">
                          <a16:colId xmlns:a16="http://schemas.microsoft.com/office/drawing/2014/main" val="685143891"/>
                        </a:ext>
                      </a:extLst>
                    </a:gridCol>
                  </a:tblGrid>
                  <a:tr h="2858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순번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자치구명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법정동명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주거형태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72632" r="-213684" b="-1031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전월세 구분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보증금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:r>
                            <a:rPr lang="ko-KR" altLang="en-US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만원</a:t>
                          </a:r>
                          <a:r>
                            <a:rPr lang="en-US" altLang="ko-KR" sz="1100" b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)</a:t>
                          </a:r>
                          <a:endParaRPr lang="ko-KR" altLang="en-US" sz="1100" b="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 flip="none" rotWithShape="1">
                          <a:gsLst>
                            <a:gs pos="100000">
                              <a:schemeClr val="bg2"/>
                            </a:gs>
                            <a:gs pos="0">
                              <a:schemeClr val="bg1"/>
                            </a:gs>
                          </a:gsLst>
                          <a:lin ang="162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4160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서대문구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창천동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7668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42.52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88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48.96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48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16.57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2851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59.91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55372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1202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7245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55.67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전제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35754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5936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오피스텔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20.84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1451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아파트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32.42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29565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4036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29.8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31324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0015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52.16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월세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1065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7544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서대문구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+mn-ea"/>
                            </a:rPr>
                            <a:t>창천동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연립다세대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64.08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전세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29877</a:t>
                          </a:r>
                          <a:endParaRPr lang="ko-KR" altLang="en-US" sz="1000" b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3359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49A0E7A-4C56-4F0A-C10B-E9C2378FE7D9}"/>
              </a:ext>
            </a:extLst>
          </p:cNvPr>
          <p:cNvGrpSpPr/>
          <p:nvPr/>
        </p:nvGrpSpPr>
        <p:grpSpPr>
          <a:xfrm rot="16200000">
            <a:off x="4239216" y="3301913"/>
            <a:ext cx="115819" cy="6196523"/>
            <a:chOff x="8259830" y="3133539"/>
            <a:chExt cx="115819" cy="6196523"/>
          </a:xfrm>
        </p:grpSpPr>
        <p:grpSp>
          <p:nvGrpSpPr>
            <p:cNvPr id="149" name="Scrollbar">
              <a:extLst>
                <a:ext uri="{FF2B5EF4-FFF2-40B4-BE49-F238E27FC236}">
                  <a16:creationId xmlns:a16="http://schemas.microsoft.com/office/drawing/2014/main" id="{0B7DE197-9108-B81E-57CE-B8666D657AE8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3133539"/>
              <a:ext cx="115819" cy="6196523"/>
              <a:chOff x="509691" y="1949536"/>
              <a:chExt cx="164592" cy="6196523"/>
            </a:xfrm>
          </p:grpSpPr>
          <p:sp>
            <p:nvSpPr>
              <p:cNvPr id="152" name="Track">
                <a:extLst>
                  <a:ext uri="{FF2B5EF4-FFF2-40B4-BE49-F238E27FC236}">
                    <a16:creationId xmlns:a16="http://schemas.microsoft.com/office/drawing/2014/main" id="{DEE47D85-E617-B888-43EC-DA68EC2E4DF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2166220"/>
                <a:ext cx="164591" cy="57282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Button Down">
                <a:extLst>
                  <a:ext uri="{FF2B5EF4-FFF2-40B4-BE49-F238E27FC236}">
                    <a16:creationId xmlns:a16="http://schemas.microsoft.com/office/drawing/2014/main" id="{A820FFD9-DA84-F4A7-FB79-9F688623F1E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7815257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Button Up">
                <a:extLst>
                  <a:ext uri="{FF2B5EF4-FFF2-40B4-BE49-F238E27FC236}">
                    <a16:creationId xmlns:a16="http://schemas.microsoft.com/office/drawing/2014/main" id="{D84BC384-01A6-FB29-13FA-24E538C57C32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1949536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Scroll Thumb">
                <a:extLst>
                  <a:ext uri="{FF2B5EF4-FFF2-40B4-BE49-F238E27FC236}">
                    <a16:creationId xmlns:a16="http://schemas.microsoft.com/office/drawing/2014/main" id="{93130DBF-B1B3-ECDE-4A2C-12426838AEA7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2073672"/>
                <a:ext cx="131284" cy="3384470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6832036D-33FE-B4F1-4DB5-9EB0A72A99CD}"/>
                </a:ext>
              </a:extLst>
            </p:cNvPr>
            <p:cNvSpPr/>
            <p:nvPr/>
          </p:nvSpPr>
          <p:spPr>
            <a:xfrm>
              <a:off x="8291221" y="3168525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이등변 삼각형 150">
              <a:extLst>
                <a:ext uri="{FF2B5EF4-FFF2-40B4-BE49-F238E27FC236}">
                  <a16:creationId xmlns:a16="http://schemas.microsoft.com/office/drawing/2014/main" id="{35339722-3476-95CA-678D-83666E190920}"/>
                </a:ext>
              </a:extLst>
            </p:cNvPr>
            <p:cNvSpPr/>
            <p:nvPr/>
          </p:nvSpPr>
          <p:spPr>
            <a:xfrm rot="10800000">
              <a:off x="8291221" y="924374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74F3A896-0C41-81D9-CC86-BBCFE2375C24}"/>
              </a:ext>
            </a:extLst>
          </p:cNvPr>
          <p:cNvCxnSpPr>
            <a:cxnSpLocks/>
          </p:cNvCxnSpPr>
          <p:nvPr/>
        </p:nvCxnSpPr>
        <p:spPr>
          <a:xfrm>
            <a:off x="7393799" y="2130218"/>
            <a:ext cx="0" cy="432945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5CB3-43EB-5B44-AB4E-03F03D1F63DC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7B08F8-B219-8EDE-9C2C-F30ED652C786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A6283-2085-9EC1-47C7-1FDAED5AC0CE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E9BFE-3CD2-F808-627B-66F8B1B5232E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E9DAC6-C77C-9422-DCA3-43D055D8B4FF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DA0BE9-D764-6A50-EC45-F542739608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08" y="1982248"/>
            <a:ext cx="1224892" cy="4609524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C3C2C8-BE12-A2CC-7EE3-7A12313EB327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23" name="표 49">
            <a:extLst>
              <a:ext uri="{FF2B5EF4-FFF2-40B4-BE49-F238E27FC236}">
                <a16:creationId xmlns:a16="http://schemas.microsoft.com/office/drawing/2014/main" id="{5B9215BA-1E8C-E1D1-7108-E3D534E68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81622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주거지역 부동산 정보를 나타낸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D5FBAE-6552-05C6-DC2A-A0DBBB92A79F}"/>
              </a:ext>
            </a:extLst>
          </p:cNvPr>
          <p:cNvSpPr/>
          <p:nvPr/>
        </p:nvSpPr>
        <p:spPr>
          <a:xfrm>
            <a:off x="869551" y="212642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82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63ACC7-3FC3-0D45-C6DD-4E16C13FF0B0}"/>
              </a:ext>
            </a:extLst>
          </p:cNvPr>
          <p:cNvSpPr/>
          <p:nvPr/>
        </p:nvSpPr>
        <p:spPr>
          <a:xfrm rot="5400000">
            <a:off x="909266" y="-909264"/>
            <a:ext cx="5116852" cy="6935383"/>
          </a:xfrm>
          <a:prstGeom prst="rtTriangle">
            <a:avLst/>
          </a:prstGeom>
          <a:solidFill>
            <a:srgbClr val="00359E"/>
          </a:solidFill>
          <a:ln>
            <a:noFill/>
          </a:ln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E3D6983-19B9-D0BF-2697-54659C631677}"/>
              </a:ext>
            </a:extLst>
          </p:cNvPr>
          <p:cNvSpPr/>
          <p:nvPr/>
        </p:nvSpPr>
        <p:spPr>
          <a:xfrm>
            <a:off x="0" y="2543059"/>
            <a:ext cx="5387381" cy="431494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5000" sy="105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DD104D7-3EBA-B4A1-4590-7AB6AF6EF58A}"/>
              </a:ext>
            </a:extLst>
          </p:cNvPr>
          <p:cNvSpPr/>
          <p:nvPr/>
        </p:nvSpPr>
        <p:spPr>
          <a:xfrm rot="5400000">
            <a:off x="816959" y="-816959"/>
            <a:ext cx="4597400" cy="6231318"/>
          </a:xfrm>
          <a:prstGeom prst="rtTriangle">
            <a:avLst/>
          </a:prstGeom>
          <a:solidFill>
            <a:srgbClr val="00206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AEED3-CFE4-F14B-92CE-74ADA1EF8FF9}"/>
              </a:ext>
            </a:extLst>
          </p:cNvPr>
          <p:cNvSpPr txBox="1"/>
          <p:nvPr/>
        </p:nvSpPr>
        <p:spPr>
          <a:xfrm>
            <a:off x="5451958" y="2715769"/>
            <a:ext cx="58981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MZ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세대를 위한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7E4D5-4272-3083-28D6-81C65A505935}"/>
              </a:ext>
            </a:extLst>
          </p:cNvPr>
          <p:cNvSpPr/>
          <p:nvPr/>
        </p:nvSpPr>
        <p:spPr>
          <a:xfrm>
            <a:off x="5564435" y="3423655"/>
            <a:ext cx="6179977" cy="684289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주거지 분석 및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24888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A4D6360-EB8E-7445-9340-29991C29B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48502"/>
              </p:ext>
            </p:extLst>
          </p:nvPr>
        </p:nvGraphicFramePr>
        <p:xfrm>
          <a:off x="336549" y="851459"/>
          <a:ext cx="11518901" cy="594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635">
                  <a:extLst>
                    <a:ext uri="{9D8B030D-6E8A-4147-A177-3AD203B41FA5}">
                      <a16:colId xmlns:a16="http://schemas.microsoft.com/office/drawing/2014/main" val="1818571352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2059016581"/>
                    </a:ext>
                  </a:extLst>
                </a:gridCol>
                <a:gridCol w="1529293">
                  <a:extLst>
                    <a:ext uri="{9D8B030D-6E8A-4147-A177-3AD203B41FA5}">
                      <a16:colId xmlns:a16="http://schemas.microsoft.com/office/drawing/2014/main" val="489281577"/>
                    </a:ext>
                  </a:extLst>
                </a:gridCol>
                <a:gridCol w="6598838">
                  <a:extLst>
                    <a:ext uri="{9D8B030D-6E8A-4147-A177-3AD203B41FA5}">
                      <a16:colId xmlns:a16="http://schemas.microsoft.com/office/drawing/2014/main" val="1717280977"/>
                    </a:ext>
                  </a:extLst>
                </a:gridCol>
                <a:gridCol w="1261842">
                  <a:extLst>
                    <a:ext uri="{9D8B030D-6E8A-4147-A177-3AD203B41FA5}">
                      <a16:colId xmlns:a16="http://schemas.microsoft.com/office/drawing/2014/main" val="789104342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Author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9660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753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5742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 와이어프레임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3470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 와이어프레임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2023.05.30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2664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추천 페이지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와이어프레임 수정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추천 페이지 화면 설계 내용 작성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2023.06.10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93477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페이지 화면 설계 내용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2023.07.11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01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페이지 화면 설계 내용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2023.07.21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4749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32918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5518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424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6886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2934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04763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17699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289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32531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48582"/>
                  </a:ext>
                </a:extLst>
              </a:tr>
              <a:tr h="2993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617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DC0C72-0909-FCD8-685E-050F78850E73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3FE3A-76D0-9635-BA70-5DE59E2C34AA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E533-FF26-CD7F-7FE3-1F79D2D4969D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42E82-292D-CA17-1D4C-793C1A9F68E0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FEF7C-F798-5D00-4487-9E66B1D6FBC4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01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1D4F71-E775-1B49-AEC8-CF89508F025A}"/>
              </a:ext>
            </a:extLst>
          </p:cNvPr>
          <p:cNvSpPr/>
          <p:nvPr/>
        </p:nvSpPr>
        <p:spPr>
          <a:xfrm>
            <a:off x="0" y="188913"/>
            <a:ext cx="12192000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3DE3C-B206-100B-768C-2C9304684FE9}"/>
              </a:ext>
            </a:extLst>
          </p:cNvPr>
          <p:cNvSpPr/>
          <p:nvPr/>
        </p:nvSpPr>
        <p:spPr>
          <a:xfrm>
            <a:off x="0" y="188912"/>
            <a:ext cx="155575" cy="4308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5611C-4C51-1D43-5859-2BD0FA3145F5}"/>
              </a:ext>
            </a:extLst>
          </p:cNvPr>
          <p:cNvSpPr txBox="1"/>
          <p:nvPr/>
        </p:nvSpPr>
        <p:spPr>
          <a:xfrm>
            <a:off x="226695" y="188913"/>
            <a:ext cx="226175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 Structure</a:t>
            </a:r>
            <a:endParaRPr lang="ko-KR" altLang="en-US" sz="2200" b="1" dirty="0">
              <a:solidFill>
                <a:srgbClr val="2038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362DB-08A2-CE11-1FE6-DA51846D8804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E2E95-8B27-DDC8-A764-3B34332C82BB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30C8F2-CF95-2223-F7FD-2B095AA88BE8}"/>
              </a:ext>
            </a:extLst>
          </p:cNvPr>
          <p:cNvSpPr/>
          <p:nvPr/>
        </p:nvSpPr>
        <p:spPr>
          <a:xfrm>
            <a:off x="2985740" y="1224376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2E9F15-B00C-ED39-3129-F98F8FC058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9" y="1639853"/>
            <a:ext cx="8314789" cy="49535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44260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기본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83423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9113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Scroll Thumb">
                <a:extLst>
                  <a:ext uri="{FF2B5EF4-FFF2-40B4-BE49-F238E27FC236}">
                    <a16:creationId xmlns:a16="http://schemas.microsoft.com/office/drawing/2014/main" id="{87636CDC-7668-D590-95ED-88EB11E5BA7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2" y="484136"/>
                <a:ext cx="131284" cy="1328404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4931D1-7E8E-8F17-1495-05CA144D4957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FA75E34-7A09-12ED-E08E-32E991C75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27452"/>
            <a:ext cx="1019399" cy="2495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4CA5BF-D6EA-D2F4-A2DC-C8DDFA7F4FF9}"/>
              </a:ext>
            </a:extLst>
          </p:cNvPr>
          <p:cNvSpPr txBox="1"/>
          <p:nvPr/>
        </p:nvSpPr>
        <p:spPr>
          <a:xfrm>
            <a:off x="2959487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4853E5-EE77-FA22-74D4-E5A998A7BDFA}"/>
              </a:ext>
            </a:extLst>
          </p:cNvPr>
          <p:cNvSpPr txBox="1"/>
          <p:nvPr/>
        </p:nvSpPr>
        <p:spPr>
          <a:xfrm>
            <a:off x="3752362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D45C1-10CD-BEF1-8C54-765159D32A41}"/>
              </a:ext>
            </a:extLst>
          </p:cNvPr>
          <p:cNvSpPr txBox="1"/>
          <p:nvPr/>
        </p:nvSpPr>
        <p:spPr>
          <a:xfrm>
            <a:off x="4555484" y="1247597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3197B0-385C-FF2F-32EA-3FAD4B8E09E6}"/>
              </a:ext>
            </a:extLst>
          </p:cNvPr>
          <p:cNvSpPr txBox="1"/>
          <p:nvPr/>
        </p:nvSpPr>
        <p:spPr>
          <a:xfrm>
            <a:off x="5348359" y="1247597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F66838-554B-1899-96B0-188B6FE6AD79}"/>
              </a:ext>
            </a:extLst>
          </p:cNvPr>
          <p:cNvGrpSpPr/>
          <p:nvPr/>
        </p:nvGrpSpPr>
        <p:grpSpPr>
          <a:xfrm>
            <a:off x="6903437" y="1247597"/>
            <a:ext cx="1111055" cy="215444"/>
            <a:chOff x="6845400" y="1247597"/>
            <a:chExt cx="1111055" cy="21544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34A530-91BB-B357-797D-93B61FC133D3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CA43EA-E33C-5BE6-7F6A-D6DC2DCF2EE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721FBB-3199-DFB2-B97C-C44B4F40010F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CD88838F-81E6-7F8F-8B8D-BBE4BED3BC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1" y="2919476"/>
            <a:ext cx="3123809" cy="1019048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E99FA64F-DBE8-0343-FB57-77445863CD21}"/>
              </a:ext>
            </a:extLst>
          </p:cNvPr>
          <p:cNvSpPr/>
          <p:nvPr/>
        </p:nvSpPr>
        <p:spPr>
          <a:xfrm>
            <a:off x="4535841" y="179378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CB90E73-228A-E160-6BE2-6807E657EE7C}"/>
              </a:ext>
            </a:extLst>
          </p:cNvPr>
          <p:cNvSpPr/>
          <p:nvPr/>
        </p:nvSpPr>
        <p:spPr>
          <a:xfrm>
            <a:off x="511524" y="1221918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66CF22A-DB53-20A3-7FDB-9D5B077EE79D}"/>
              </a:ext>
            </a:extLst>
          </p:cNvPr>
          <p:cNvSpPr/>
          <p:nvPr/>
        </p:nvSpPr>
        <p:spPr>
          <a:xfrm>
            <a:off x="7318940" y="1497117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80E7D-099C-3A88-23E8-22A94E85B79C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9752B7-657F-583F-941B-C2044B51E589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776AD0-BC35-477D-9F07-4AB1B2484A86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A4B7C-9129-2FA4-D203-7C7B62356D91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5B7613-FDCC-4786-DD94-D63ADF2AEDC6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3576A3-B3AE-48B3-C350-35CA5939E8A7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2023.05.26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73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618941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내리면 이미지가 자연스럽게 나타남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E97025-E4B7-3A56-D904-61A0AD7DD3B6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A6ABF3-3607-06E0-18F7-8E16917C17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91" y="1658447"/>
            <a:ext cx="5771429" cy="282857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916431D-ACDC-523B-1661-7E25D1E144A9}"/>
              </a:ext>
            </a:extLst>
          </p:cNvPr>
          <p:cNvSpPr/>
          <p:nvPr/>
        </p:nvSpPr>
        <p:spPr>
          <a:xfrm>
            <a:off x="7187066" y="4534026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042BF2-586C-EDC1-FC7D-1C4799C7AECB}"/>
              </a:ext>
            </a:extLst>
          </p:cNvPr>
          <p:cNvGrpSpPr/>
          <p:nvPr/>
        </p:nvGrpSpPr>
        <p:grpSpPr>
          <a:xfrm>
            <a:off x="8300297" y="1391127"/>
            <a:ext cx="232192" cy="674186"/>
            <a:chOff x="8178178" y="3712099"/>
            <a:chExt cx="232192" cy="67418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E7AF39A-EA03-EBE8-08D0-DE4924CA80BF}"/>
                </a:ext>
              </a:extLst>
            </p:cNvPr>
            <p:cNvSpPr/>
            <p:nvPr/>
          </p:nvSpPr>
          <p:spPr>
            <a:xfrm>
              <a:off x="8178178" y="4094056"/>
              <a:ext cx="232192" cy="232192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D58272-1D29-19CE-D93D-5AAE08B99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3664" y="4226917"/>
              <a:ext cx="129444" cy="159368"/>
            </a:xfrm>
            <a:prstGeom prst="rect">
              <a:avLst/>
            </a:prstGeom>
          </p:spPr>
        </p:pic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5CD270BC-D2C2-2CA8-85B1-FCA5E5C87FCA}"/>
                </a:ext>
              </a:extLst>
            </p:cNvPr>
            <p:cNvSpPr/>
            <p:nvPr/>
          </p:nvSpPr>
          <p:spPr>
            <a:xfrm>
              <a:off x="8231817" y="3712099"/>
              <a:ext cx="128914" cy="427823"/>
            </a:xfrm>
            <a:prstGeom prst="downArrow">
              <a:avLst>
                <a:gd name="adj1" fmla="val 50000"/>
                <a:gd name="adj2" fmla="val 68275"/>
              </a:avLst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Scroll Thumb">
            <a:extLst>
              <a:ext uri="{FF2B5EF4-FFF2-40B4-BE49-F238E27FC236}">
                <a16:creationId xmlns:a16="http://schemas.microsoft.com/office/drawing/2014/main" id="{96B0D5E2-09E3-8B58-3DB6-E400C0F7507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1654685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3C13E-5DF2-239A-D74A-7C954BCBEA37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A6213C-8B87-59F6-92E9-A6050B29863C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DEB1BD-C72B-A9FB-EF9A-819EDE4E02D7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5E4969-51A6-5F7B-3A77-86A84D4AAE1F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E2D993-136F-2C86-55AF-3E59A10F5ECE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22517-B8C3-610C-EE11-BB34D5159750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2023.05.26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48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2037E0-33EE-971B-5D10-994D5FA20D3C}"/>
              </a:ext>
            </a:extLst>
          </p:cNvPr>
          <p:cNvSpPr/>
          <p:nvPr/>
        </p:nvSpPr>
        <p:spPr>
          <a:xfrm>
            <a:off x="235480" y="5588802"/>
            <a:ext cx="8275179" cy="100335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14907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5912658-56E9-9702-8661-F61DE76D4DE3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70" name="Scrollbar">
              <a:extLst>
                <a:ext uri="{FF2B5EF4-FFF2-40B4-BE49-F238E27FC236}">
                  <a16:creationId xmlns:a16="http://schemas.microsoft.com/office/drawing/2014/main" id="{0BDBA41C-2196-FFF3-3A9B-7902EBA2E43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73" name="Track">
                <a:extLst>
                  <a:ext uri="{FF2B5EF4-FFF2-40B4-BE49-F238E27FC236}">
                    <a16:creationId xmlns:a16="http://schemas.microsoft.com/office/drawing/2014/main" id="{A665DA00-BAE1-F927-2087-42FDCE75E716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Button Down">
                <a:extLst>
                  <a:ext uri="{FF2B5EF4-FFF2-40B4-BE49-F238E27FC236}">
                    <a16:creationId xmlns:a16="http://schemas.microsoft.com/office/drawing/2014/main" id="{5A690B4C-5F88-B996-4AFD-532C2B082A9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Button Up">
                <a:extLst>
                  <a:ext uri="{FF2B5EF4-FFF2-40B4-BE49-F238E27FC236}">
                    <a16:creationId xmlns:a16="http://schemas.microsoft.com/office/drawing/2014/main" id="{E796E6AF-9B0E-1D4A-8283-0532F6B0889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76AE-09FF-1D1B-3C78-5BEDE27B8F66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A1C120B-6180-42FC-987D-14EC29177336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E97025-E4B7-3A56-D904-61A0AD7DD3B6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46160C-283C-8875-01C3-262B205DC1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05" y="1059177"/>
            <a:ext cx="5771429" cy="39904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AD8AF84-DCFF-74BF-E9DA-F2CEF23DFF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62" y="6185981"/>
            <a:ext cx="2685714" cy="409524"/>
          </a:xfrm>
          <a:prstGeom prst="rect">
            <a:avLst/>
          </a:prstGeom>
        </p:spPr>
      </p:pic>
      <p:sp>
        <p:nvSpPr>
          <p:cNvPr id="26" name="Scroll Thumb">
            <a:extLst>
              <a:ext uri="{FF2B5EF4-FFF2-40B4-BE49-F238E27FC236}">
                <a16:creationId xmlns:a16="http://schemas.microsoft.com/office/drawing/2014/main" id="{4C2D89C3-8264-D2A3-93AC-902FE263754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2149513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FD45E-8ADE-2A3A-DFFF-C1EB1971747C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615C51-E44C-5BC9-4071-89A52C571390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EF633A-A5DE-ED31-344E-A4483097F02A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38FA74-EE52-F36B-168C-18C29AAA661C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17F4D6-D34E-B67B-FED3-8F69A9FAD76C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7FD5E1-4EBC-4EC5-E88A-994B8628CC31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2023.05.26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10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A1F70-E829-4176-78DB-1F7E2398A71E}"/>
              </a:ext>
            </a:extLst>
          </p:cNvPr>
          <p:cNvSpPr/>
          <p:nvPr/>
        </p:nvSpPr>
        <p:spPr>
          <a:xfrm>
            <a:off x="235480" y="1053572"/>
            <a:ext cx="8275179" cy="408516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664F9-43B8-BF97-D5D8-E39BCAD99AA2}"/>
              </a:ext>
            </a:extLst>
          </p:cNvPr>
          <p:cNvSpPr/>
          <p:nvPr/>
        </p:nvSpPr>
        <p:spPr>
          <a:xfrm>
            <a:off x="232928" y="5127584"/>
            <a:ext cx="8266014" cy="14673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64218"/>
              </p:ext>
            </p:extLst>
          </p:nvPr>
        </p:nvGraphicFramePr>
        <p:xfrm>
          <a:off x="8693098" y="618380"/>
          <a:ext cx="3263422" cy="64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푸터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3A0609FF-146B-3060-2285-F4E374944E7E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70260A7-167F-3975-9496-D4E2B7C5205F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C937057-988D-3531-3D93-C0C9FEA6F216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CCFE541-C02E-9AAF-3C90-AD31E30C14C0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BFC1080-7BC0-6070-C256-B00504176F29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86E9B1D-C03E-0E74-786C-27126AC9AC82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C5DC61E-FF2C-4393-ABCB-04581C1E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3317238-A70B-3193-D953-8509B20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DF1140D-321D-D35C-4E01-0C2B7523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84E516D-6251-AB72-58D1-49BA934D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8EAE7A-C8FE-AA58-69C5-618E0DE8C89E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B4C9D5A-DA60-9F4D-BB0C-332AB1E597B2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EBDF8D4-EFA1-36D9-ED6D-A987C696461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67EE7E3-67D7-D960-0A47-866C66029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DFB02-C27B-4798-3B65-B3A04559A13D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41" name="Scrollbar">
              <a:extLst>
                <a:ext uri="{FF2B5EF4-FFF2-40B4-BE49-F238E27FC236}">
                  <a16:creationId xmlns:a16="http://schemas.microsoft.com/office/drawing/2014/main" id="{299AA79D-034B-EEF9-3EF7-04D4BCFF077D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44" name="Track">
                <a:extLst>
                  <a:ext uri="{FF2B5EF4-FFF2-40B4-BE49-F238E27FC236}">
                    <a16:creationId xmlns:a16="http://schemas.microsoft.com/office/drawing/2014/main" id="{13646EC9-244B-C0E0-C42A-BAD4AAA6DE7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Button Down">
                <a:extLst>
                  <a:ext uri="{FF2B5EF4-FFF2-40B4-BE49-F238E27FC236}">
                    <a16:creationId xmlns:a16="http://schemas.microsoft.com/office/drawing/2014/main" id="{0CFEB479-9CC2-B6F5-7AA5-49312289516E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utton Up">
                <a:extLst>
                  <a:ext uri="{FF2B5EF4-FFF2-40B4-BE49-F238E27FC236}">
                    <a16:creationId xmlns:a16="http://schemas.microsoft.com/office/drawing/2014/main" id="{D5BC7170-99B5-1B58-982C-57C41AFD662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FFA8DB8-0F6E-9320-3766-C8F29E60CF84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C228DFF-A25F-4656-C96F-D94FC430317E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CBBD304-C2B8-F938-E0EB-3B6C04A80953}"/>
              </a:ext>
            </a:extLst>
          </p:cNvPr>
          <p:cNvSpPr txBox="1"/>
          <p:nvPr/>
        </p:nvSpPr>
        <p:spPr>
          <a:xfrm>
            <a:off x="1238249" y="5699912"/>
            <a:ext cx="3023719" cy="5379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일인가구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번호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000-000-000 |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이메일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abc@abc.com</a:t>
            </a:r>
          </a:p>
          <a:p>
            <a:pPr>
              <a:lnSpc>
                <a:spcPts val="12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주소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마포구 신촌로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104, 4F-5F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E67F57-AE78-C505-384E-729F98847A2F}"/>
              </a:ext>
            </a:extLst>
          </p:cNvPr>
          <p:cNvSpPr txBox="1"/>
          <p:nvPr/>
        </p:nvSpPr>
        <p:spPr>
          <a:xfrm>
            <a:off x="1303848" y="6211875"/>
            <a:ext cx="2505425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COPYRIGHT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ⓒ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One_Team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ALL RIGHTS RESERVED.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C6A62-4BA9-693A-E678-60BC21857833}"/>
              </a:ext>
            </a:extLst>
          </p:cNvPr>
          <p:cNvSpPr txBox="1"/>
          <p:nvPr/>
        </p:nvSpPr>
        <p:spPr>
          <a:xfrm>
            <a:off x="5569547" y="5598375"/>
            <a:ext cx="69799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이용약관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D611D-41AA-9432-B794-663116094CFC}"/>
              </a:ext>
            </a:extLst>
          </p:cNvPr>
          <p:cNvSpPr txBox="1"/>
          <p:nvPr/>
        </p:nvSpPr>
        <p:spPr>
          <a:xfrm>
            <a:off x="6302296" y="5599231"/>
            <a:ext cx="1013168" cy="230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개인정보취급방침</a:t>
            </a:r>
            <a:endParaRPr lang="en-US" altLang="ko-KR" sz="8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272EBC7-35F3-1BEB-30A1-B123F4184C50}"/>
              </a:ext>
            </a:extLst>
          </p:cNvPr>
          <p:cNvSpPr/>
          <p:nvPr/>
        </p:nvSpPr>
        <p:spPr>
          <a:xfrm>
            <a:off x="365931" y="500549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2ED83-4730-D3AE-8797-FF7C9EC0C58F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317464-B535-C347-E7BC-AF0EEF592C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87" y="5387722"/>
            <a:ext cx="697997" cy="170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5ABF2E-2E9C-ADEB-CAEE-7270A9839C3C}"/>
              </a:ext>
            </a:extLst>
          </p:cNvPr>
          <p:cNvSpPr txBox="1"/>
          <p:nvPr/>
        </p:nvSpPr>
        <p:spPr>
          <a:xfrm>
            <a:off x="1793623" y="2254911"/>
            <a:ext cx="17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3E33-7988-5B4A-2475-3835EE64CDEF}"/>
              </a:ext>
            </a:extLst>
          </p:cNvPr>
          <p:cNvSpPr txBox="1"/>
          <p:nvPr/>
        </p:nvSpPr>
        <p:spPr>
          <a:xfrm>
            <a:off x="5305652" y="2254911"/>
            <a:ext cx="17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53ECE-5114-E4B8-B768-BCD293882A15}"/>
              </a:ext>
            </a:extLst>
          </p:cNvPr>
          <p:cNvSpPr txBox="1"/>
          <p:nvPr/>
        </p:nvSpPr>
        <p:spPr>
          <a:xfrm>
            <a:off x="1793623" y="2632169"/>
            <a:ext cx="23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살고 싶은 지역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인구부터 생활시설까지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바로 분석해 보세요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EF0D86-E0EE-F935-066C-45DFD799750E}"/>
              </a:ext>
            </a:extLst>
          </p:cNvPr>
          <p:cNvSpPr/>
          <p:nvPr/>
        </p:nvSpPr>
        <p:spPr>
          <a:xfrm>
            <a:off x="1886767" y="3430133"/>
            <a:ext cx="1328448" cy="356017"/>
          </a:xfrm>
          <a:prstGeom prst="roundRect">
            <a:avLst/>
          </a:prstGeom>
          <a:solidFill>
            <a:srgbClr val="00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바로가기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8493B-95D2-7A5F-BF87-005B69B61E1F}"/>
              </a:ext>
            </a:extLst>
          </p:cNvPr>
          <p:cNvSpPr txBox="1"/>
          <p:nvPr/>
        </p:nvSpPr>
        <p:spPr>
          <a:xfrm>
            <a:off x="5305652" y="2632169"/>
            <a:ext cx="23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거주하려는 목적지가 있나요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주변에서 합리적인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 추천해 줄게요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6C05805-2C9C-C42E-1267-AB8998F592C5}"/>
              </a:ext>
            </a:extLst>
          </p:cNvPr>
          <p:cNvSpPr/>
          <p:nvPr/>
        </p:nvSpPr>
        <p:spPr>
          <a:xfrm>
            <a:off x="5398796" y="3430133"/>
            <a:ext cx="1328448" cy="356017"/>
          </a:xfrm>
          <a:prstGeom prst="roundRect">
            <a:avLst/>
          </a:prstGeom>
          <a:solidFill>
            <a:srgbClr val="006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바로가기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768AD6-A3B5-E89E-19DC-D89016E1C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53" y="1057469"/>
            <a:ext cx="2314286" cy="152381"/>
          </a:xfrm>
          <a:prstGeom prst="rect">
            <a:avLst/>
          </a:prstGeom>
        </p:spPr>
      </p:pic>
      <p:sp>
        <p:nvSpPr>
          <p:cNvPr id="29" name="Scroll Thumb">
            <a:extLst>
              <a:ext uri="{FF2B5EF4-FFF2-40B4-BE49-F238E27FC236}">
                <a16:creationId xmlns:a16="http://schemas.microsoft.com/office/drawing/2014/main" id="{9368ED0C-6A36-0682-E122-F17D63164A5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511152" y="5122049"/>
            <a:ext cx="92381" cy="1328404"/>
          </a:xfrm>
          <a:prstGeom prst="rect">
            <a:avLst/>
          </a:prstGeom>
          <a:solidFill>
            <a:srgbClr val="AFABAB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476F2-F057-CD05-B9D3-8F3C6933B74E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53E831-BE1D-3D9D-21AF-419E836CF3B0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1FB3EE-B015-29BC-91D5-992A546C789C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A8EB2E-B5F5-A350-7A43-1561B4AE1098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2023.06.10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638686-D2CF-79B7-753E-CFB9CF13F677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C19C91-A162-DF0B-1EBB-0E4744F52B9C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2023.05.26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3FCF21-4DEF-B24B-7C48-6B142BD0A1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07" y="5983629"/>
            <a:ext cx="251325" cy="251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190455-6CC0-989B-2612-D05067C92B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16" y="5979817"/>
            <a:ext cx="251325" cy="251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127424-E946-AFE9-A8FB-E6C66EAFCA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84" y="5986492"/>
            <a:ext cx="251324" cy="2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7D0BAE-7430-3632-EBC0-C92C0F2D1405}"/>
              </a:ext>
            </a:extLst>
          </p:cNvPr>
          <p:cNvSpPr/>
          <p:nvPr/>
        </p:nvSpPr>
        <p:spPr>
          <a:xfrm>
            <a:off x="442913" y="1989270"/>
            <a:ext cx="3925887" cy="4468678"/>
          </a:xfrm>
          <a:prstGeom prst="roundRect">
            <a:avLst>
              <a:gd name="adj" fmla="val 126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ACCBE40-E63E-B2F5-2B13-10A51CC09451}"/>
              </a:ext>
            </a:extLst>
          </p:cNvPr>
          <p:cNvSpPr/>
          <p:nvPr/>
        </p:nvSpPr>
        <p:spPr>
          <a:xfrm>
            <a:off x="636028" y="1155556"/>
            <a:ext cx="7504672" cy="61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D342A8C-F583-CD33-4BC4-48B2833E24DB}"/>
              </a:ext>
            </a:extLst>
          </p:cNvPr>
          <p:cNvSpPr/>
          <p:nvPr/>
        </p:nvSpPr>
        <p:spPr>
          <a:xfrm>
            <a:off x="3770313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7C3E6CC-C13A-E8EC-3D1A-EF5F6D736805}"/>
              </a:ext>
            </a:extLst>
          </p:cNvPr>
          <p:cNvSpPr txBox="1"/>
          <p:nvPr/>
        </p:nvSpPr>
        <p:spPr>
          <a:xfrm>
            <a:off x="629678" y="2474347"/>
            <a:ext cx="2253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지역을 선택하세요</a:t>
            </a:r>
            <a:endParaRPr lang="ko-KR" altLang="en-US" sz="9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D232BC7-25F6-04E5-6FFF-A868921E942A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5FED8420-82A8-5ACD-0B61-E719C8D915E5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EB4DF3FF-BC7D-7047-C649-4B572395150D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E622ECEE-B5FE-8566-D213-5C67070F0B63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7085B742-CC11-A3B6-E3D2-84E6FF0257BD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533F0006-C7F5-7434-E0BD-B03D15E2C599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A4B0A437-AB88-2549-022F-90BD904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64451F-E54B-FA9F-6FEF-24D53DBB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6DDF21B-5DF2-99A2-6620-3B7B5223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D4DF128D-6EA2-3388-43B8-3E492AC33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777B049-6266-E3B6-D7D4-408F77476218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D92E0CA-8102-E6D3-5E03-3213741732E4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E7FC969-21DA-CD7C-C0F1-E491A74D83DA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D1D1107-C7D6-D002-5895-B1E48B8AE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B52572-4657-FE18-EA99-26776C5F2813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F09294-2819-6939-BB2F-EFCCB6AEE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F9EC76-DBE9-7576-01D5-CAA9AFC09B4D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2C367-E892-921B-6F82-2BA7C4EE3E55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CAD2AC-E6B4-E8D8-DB0A-9F481D39C62E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FCC1BC-70D9-A5C0-E1F3-D9DA9560787B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8DE3DD-EBB1-C525-7D74-F3F8F8794B2C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E703E2-E941-05BF-985B-1CE0EE4146B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B27A3D-DCB1-303D-04EA-6F10BCD423A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29F833-C380-8FC0-C603-6347AD8E09B7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7201E-D119-F9E2-55AA-F969D666956D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664F05-C98E-38EA-F197-3E695CFE0ABB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82F504-B20E-A1BA-99C1-BA159C7010EC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A03868-8EF3-2547-A8C4-F433166D4C61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2023.07.21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7311D2-F4C8-2D67-B6D2-84914904A459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A0B74A-FECD-AB0B-43EA-E90700488B6C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2023.05.29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4B80EFD-85F4-6D91-E9FC-5C92F1595789}"/>
              </a:ext>
            </a:extLst>
          </p:cNvPr>
          <p:cNvGrpSpPr/>
          <p:nvPr/>
        </p:nvGrpSpPr>
        <p:grpSpPr>
          <a:xfrm>
            <a:off x="8499434" y="1057805"/>
            <a:ext cx="115819" cy="5535583"/>
            <a:chOff x="8259830" y="1552448"/>
            <a:chExt cx="115819" cy="5535583"/>
          </a:xfrm>
        </p:grpSpPr>
        <p:grpSp>
          <p:nvGrpSpPr>
            <p:cNvPr id="126" name="Scrollbar">
              <a:extLst>
                <a:ext uri="{FF2B5EF4-FFF2-40B4-BE49-F238E27FC236}">
                  <a16:creationId xmlns:a16="http://schemas.microsoft.com/office/drawing/2014/main" id="{0C537984-E960-F09A-1571-C2EE7E1E60D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8259830" y="1552448"/>
              <a:ext cx="115819" cy="5535583"/>
              <a:chOff x="509691" y="368445"/>
              <a:chExt cx="164592" cy="5535583"/>
            </a:xfrm>
          </p:grpSpPr>
          <p:sp>
            <p:nvSpPr>
              <p:cNvPr id="129" name="Track">
                <a:extLst>
                  <a:ext uri="{FF2B5EF4-FFF2-40B4-BE49-F238E27FC236}">
                    <a16:creationId xmlns:a16="http://schemas.microsoft.com/office/drawing/2014/main" id="{CC858057-22E8-8984-E6C3-461C103AB873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9692" y="699246"/>
                <a:ext cx="164591" cy="4933824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Button Down">
                <a:extLst>
                  <a:ext uri="{FF2B5EF4-FFF2-40B4-BE49-F238E27FC236}">
                    <a16:creationId xmlns:a16="http://schemas.microsoft.com/office/drawing/2014/main" id="{101BCEC5-FCFF-0EA9-D2AD-AFE765F655B2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09692" y="5573226"/>
                <a:ext cx="164591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Button Up">
                <a:extLst>
                  <a:ext uri="{FF2B5EF4-FFF2-40B4-BE49-F238E27FC236}">
                    <a16:creationId xmlns:a16="http://schemas.microsoft.com/office/drawing/2014/main" id="{3D6EB0BD-0C3F-332A-97AB-73A1FCEC3FAE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691" y="368445"/>
                <a:ext cx="164592" cy="330802"/>
              </a:xfrm>
              <a:prstGeom prst="rect">
                <a:avLst/>
              </a:prstGeom>
              <a:solidFill>
                <a:srgbClr val="E7E6E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Scroll Thumb">
                <a:extLst>
                  <a:ext uri="{FF2B5EF4-FFF2-40B4-BE49-F238E27FC236}">
                    <a16:creationId xmlns:a16="http://schemas.microsoft.com/office/drawing/2014/main" id="{2DBA1686-2750-CD30-14B9-9B349BE3312D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6344" y="1888373"/>
                <a:ext cx="131284" cy="2620667"/>
              </a:xfrm>
              <a:prstGeom prst="rect">
                <a:avLst/>
              </a:prstGeom>
              <a:solidFill>
                <a:srgbClr val="AFAB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1692AF84-01D1-8404-8D0A-3BCC1183BF5F}"/>
                </a:ext>
              </a:extLst>
            </p:cNvPr>
            <p:cNvSpPr/>
            <p:nvPr/>
          </p:nvSpPr>
          <p:spPr>
            <a:xfrm>
              <a:off x="8291221" y="1587434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7E869AD7-0664-C017-D435-B745FF278F25}"/>
                </a:ext>
              </a:extLst>
            </p:cNvPr>
            <p:cNvSpPr/>
            <p:nvPr/>
          </p:nvSpPr>
          <p:spPr>
            <a:xfrm rot="10800000">
              <a:off x="8291221" y="7007537"/>
              <a:ext cx="53034" cy="4571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4" name="표 49">
            <a:extLst>
              <a:ext uri="{FF2B5EF4-FFF2-40B4-BE49-F238E27FC236}">
                <a16:creationId xmlns:a16="http://schemas.microsoft.com/office/drawing/2014/main" id="{03680EA2-1909-41AA-FDCB-4FF45939A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42733"/>
              </p:ext>
            </p:extLst>
          </p:nvPr>
        </p:nvGraphicFramePr>
        <p:xfrm>
          <a:off x="8693098" y="618380"/>
          <a:ext cx="3263422" cy="129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분석할 자치구 지도 영역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분석 내용 출력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17378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데이터 출력 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12114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2A4D3C-0C98-6D8B-9560-174418F9A133}"/>
              </a:ext>
            </a:extLst>
          </p:cNvPr>
          <p:cNvSpPr/>
          <p:nvPr/>
        </p:nvSpPr>
        <p:spPr>
          <a:xfrm>
            <a:off x="4443282" y="1989270"/>
            <a:ext cx="3957767" cy="2193024"/>
          </a:xfrm>
          <a:prstGeom prst="roundRect">
            <a:avLst>
              <a:gd name="adj" fmla="val 126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C9A835-CF0F-6F6E-EBA4-F62415F01BF9}"/>
              </a:ext>
            </a:extLst>
          </p:cNvPr>
          <p:cNvGrpSpPr/>
          <p:nvPr/>
        </p:nvGrpSpPr>
        <p:grpSpPr>
          <a:xfrm>
            <a:off x="629678" y="2880561"/>
            <a:ext cx="3491376" cy="2871938"/>
            <a:chOff x="2549026" y="2972261"/>
            <a:chExt cx="3491376" cy="28719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8FD877-D8FF-838B-FACA-05BDF64B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026" y="2972261"/>
              <a:ext cx="3491376" cy="287193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D478D4-8309-6C25-BF97-53D73826E496}"/>
                </a:ext>
              </a:extLst>
            </p:cNvPr>
            <p:cNvSpPr/>
            <p:nvPr/>
          </p:nvSpPr>
          <p:spPr>
            <a:xfrm>
              <a:off x="2725564" y="432732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강서구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02F4F3D-5E47-ECFA-93FB-CA0BD6FF31A2}"/>
                </a:ext>
              </a:extLst>
            </p:cNvPr>
            <p:cNvSpPr/>
            <p:nvPr/>
          </p:nvSpPr>
          <p:spPr>
            <a:xfrm>
              <a:off x="3003728" y="47543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양천구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CE194FA-CE14-7450-F08F-99E26AD4E7D8}"/>
                </a:ext>
              </a:extLst>
            </p:cNvPr>
            <p:cNvSpPr/>
            <p:nvPr/>
          </p:nvSpPr>
          <p:spPr>
            <a:xfrm>
              <a:off x="2930703" y="5062726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구로구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7A7D85-034F-C066-8C76-E4189FF4D6FD}"/>
                </a:ext>
              </a:extLst>
            </p:cNvPr>
            <p:cNvSpPr/>
            <p:nvPr/>
          </p:nvSpPr>
          <p:spPr>
            <a:xfrm>
              <a:off x="3513982" y="4754367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영등포구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6CB79C-6945-361A-1E45-D83910AE56F4}"/>
                </a:ext>
              </a:extLst>
            </p:cNvPr>
            <p:cNvSpPr/>
            <p:nvPr/>
          </p:nvSpPr>
          <p:spPr>
            <a:xfrm>
              <a:off x="3337561" y="539976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금천구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B9A469-9156-C4E0-E87D-280BDF7B2278}"/>
                </a:ext>
              </a:extLst>
            </p:cNvPr>
            <p:cNvSpPr/>
            <p:nvPr/>
          </p:nvSpPr>
          <p:spPr>
            <a:xfrm>
              <a:off x="3847815" y="534102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관악구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A9404E-328B-266D-99CB-D739D60694AA}"/>
                </a:ext>
              </a:extLst>
            </p:cNvPr>
            <p:cNvSpPr/>
            <p:nvPr/>
          </p:nvSpPr>
          <p:spPr>
            <a:xfrm>
              <a:off x="3828345" y="496679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동작구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0032DF-3C5E-D490-B24C-114140499985}"/>
                </a:ext>
              </a:extLst>
            </p:cNvPr>
            <p:cNvSpPr/>
            <p:nvPr/>
          </p:nvSpPr>
          <p:spPr>
            <a:xfrm>
              <a:off x="4455796" y="528228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서초구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C7FB54-836D-974E-18E6-B229CD7834CB}"/>
                </a:ext>
              </a:extLst>
            </p:cNvPr>
            <p:cNvSpPr/>
            <p:nvPr/>
          </p:nvSpPr>
          <p:spPr>
            <a:xfrm>
              <a:off x="4701188" y="503832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BEE0F9-EE9C-4DA5-5ED5-F5ED4FA2FD24}"/>
                </a:ext>
              </a:extLst>
            </p:cNvPr>
            <p:cNvSpPr/>
            <p:nvPr/>
          </p:nvSpPr>
          <p:spPr>
            <a:xfrm>
              <a:off x="5228590" y="497198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송파구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A48CE5-D6C6-698E-F172-3E6BFB9B9794}"/>
                </a:ext>
              </a:extLst>
            </p:cNvPr>
            <p:cNvSpPr/>
            <p:nvPr/>
          </p:nvSpPr>
          <p:spPr>
            <a:xfrm>
              <a:off x="3431671" y="4330273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마포구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727826-2F44-1EA9-9CBB-292EB02461FB}"/>
                </a:ext>
              </a:extLst>
            </p:cNvPr>
            <p:cNvSpPr/>
            <p:nvPr/>
          </p:nvSpPr>
          <p:spPr>
            <a:xfrm>
              <a:off x="3689176" y="371209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은평구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332EC5-05D7-D296-8931-D5EB8B240529}"/>
                </a:ext>
              </a:extLst>
            </p:cNvPr>
            <p:cNvSpPr/>
            <p:nvPr/>
          </p:nvSpPr>
          <p:spPr>
            <a:xfrm>
              <a:off x="3702404" y="4146293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서대문구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B3E9F5-FF81-0E47-689D-9A2F017BF66B}"/>
                </a:ext>
              </a:extLst>
            </p:cNvPr>
            <p:cNvSpPr/>
            <p:nvPr/>
          </p:nvSpPr>
          <p:spPr>
            <a:xfrm>
              <a:off x="4003675" y="3915812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종로구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FC8C54-6EB8-7C1E-66FA-6B893BFA8A31}"/>
                </a:ext>
              </a:extLst>
            </p:cNvPr>
            <p:cNvSpPr/>
            <p:nvPr/>
          </p:nvSpPr>
          <p:spPr>
            <a:xfrm>
              <a:off x="4555669" y="3166040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도봉구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5FFB91-04CE-7EEB-0F78-E4F5177DA88F}"/>
                </a:ext>
              </a:extLst>
            </p:cNvPr>
            <p:cNvSpPr/>
            <p:nvPr/>
          </p:nvSpPr>
          <p:spPr>
            <a:xfrm>
              <a:off x="4360936" y="348171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강북구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524A4E-AC41-2EE9-A5DA-368EF39C4DA1}"/>
                </a:ext>
              </a:extLst>
            </p:cNvPr>
            <p:cNvSpPr/>
            <p:nvPr/>
          </p:nvSpPr>
          <p:spPr>
            <a:xfrm>
              <a:off x="4959535" y="3406429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노원구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5D2E4BC-3696-0DC7-4BA1-3E0740AB137E}"/>
                </a:ext>
              </a:extLst>
            </p:cNvPr>
            <p:cNvSpPr/>
            <p:nvPr/>
          </p:nvSpPr>
          <p:spPr>
            <a:xfrm>
              <a:off x="5156088" y="397910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중랑구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2C4BC51-3EC8-02ED-423C-DEA40B91D42B}"/>
                </a:ext>
              </a:extLst>
            </p:cNvPr>
            <p:cNvSpPr/>
            <p:nvPr/>
          </p:nvSpPr>
          <p:spPr>
            <a:xfrm>
              <a:off x="5508946" y="4475541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강동구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8A05D3-6FA4-B01D-70C9-FAA4C78581D9}"/>
                </a:ext>
              </a:extLst>
            </p:cNvPr>
            <p:cNvSpPr/>
            <p:nvPr/>
          </p:nvSpPr>
          <p:spPr>
            <a:xfrm>
              <a:off x="4979845" y="4621684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광진구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7B3841-F662-5E65-1E67-3D3F31944131}"/>
                </a:ext>
              </a:extLst>
            </p:cNvPr>
            <p:cNvSpPr/>
            <p:nvPr/>
          </p:nvSpPr>
          <p:spPr>
            <a:xfrm>
              <a:off x="4654093" y="4439255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성동구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6E76BF-BF28-0EED-0509-10863D4A3FFF}"/>
                </a:ext>
              </a:extLst>
            </p:cNvPr>
            <p:cNvSpPr/>
            <p:nvPr/>
          </p:nvSpPr>
          <p:spPr>
            <a:xfrm>
              <a:off x="4081964" y="4690888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용산구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65DAE-B9B3-3538-A38E-710975880B65}"/>
                </a:ext>
              </a:extLst>
            </p:cNvPr>
            <p:cNvSpPr/>
            <p:nvPr/>
          </p:nvSpPr>
          <p:spPr>
            <a:xfrm>
              <a:off x="4165448" y="4349908"/>
              <a:ext cx="466369" cy="16180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EE11E5-343C-6829-31F7-1E76713354BD}"/>
                </a:ext>
              </a:extLst>
            </p:cNvPr>
            <p:cNvSpPr/>
            <p:nvPr/>
          </p:nvSpPr>
          <p:spPr>
            <a:xfrm>
              <a:off x="4714689" y="4160540"/>
              <a:ext cx="489693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동대문구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5FC011F-B84A-E0ED-7A94-175D372EA2EA}"/>
                </a:ext>
              </a:extLst>
            </p:cNvPr>
            <p:cNvSpPr/>
            <p:nvPr/>
          </p:nvSpPr>
          <p:spPr>
            <a:xfrm>
              <a:off x="4504958" y="3907467"/>
              <a:ext cx="466369" cy="1618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성북구</a:t>
              </a: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26C6254-20C0-ADC2-93F6-70E8E96053A8}"/>
              </a:ext>
            </a:extLst>
          </p:cNvPr>
          <p:cNvSpPr/>
          <p:nvPr/>
        </p:nvSpPr>
        <p:spPr>
          <a:xfrm>
            <a:off x="4443283" y="4259430"/>
            <a:ext cx="3957767" cy="2193024"/>
          </a:xfrm>
          <a:prstGeom prst="roundRect">
            <a:avLst>
              <a:gd name="adj" fmla="val 126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EABE40-1855-580A-DE43-DA1531E65257}"/>
              </a:ext>
            </a:extLst>
          </p:cNvPr>
          <p:cNvSpPr/>
          <p:nvPr/>
        </p:nvSpPr>
        <p:spPr>
          <a:xfrm>
            <a:off x="4656666" y="4316530"/>
            <a:ext cx="466369" cy="161804"/>
          </a:xfrm>
          <a:prstGeom prst="rect">
            <a:avLst/>
          </a:prstGeom>
          <a:solidFill>
            <a:srgbClr val="006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6D80A2-0A6B-E59D-FAAA-548F80606787}"/>
              </a:ext>
            </a:extLst>
          </p:cNvPr>
          <p:cNvSpPr/>
          <p:nvPr/>
        </p:nvSpPr>
        <p:spPr>
          <a:xfrm>
            <a:off x="5123035" y="4316530"/>
            <a:ext cx="466369" cy="16180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endParaRPr lang="en-US" altLang="ko-KR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B61308AC-8741-F46F-71FD-42C5FC6CC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591802"/>
              </p:ext>
            </p:extLst>
          </p:nvPr>
        </p:nvGraphicFramePr>
        <p:xfrm>
          <a:off x="4691096" y="4829334"/>
          <a:ext cx="3511642" cy="147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81EF9F-EC45-C3BA-F369-895E3A7FF55F}"/>
              </a:ext>
            </a:extLst>
          </p:cNvPr>
          <p:cNvCxnSpPr>
            <a:cxnSpLocks/>
          </p:cNvCxnSpPr>
          <p:nvPr/>
        </p:nvCxnSpPr>
        <p:spPr>
          <a:xfrm>
            <a:off x="4656164" y="4478334"/>
            <a:ext cx="345437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D5CA14E-E186-CFEF-5742-A2FD9CFBADF6}"/>
              </a:ext>
            </a:extLst>
          </p:cNvPr>
          <p:cNvSpPr txBox="1"/>
          <p:nvPr/>
        </p:nvSpPr>
        <p:spPr>
          <a:xfrm>
            <a:off x="4780755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안전지수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857A713-40EF-F9C1-0DC1-C9F5A1C11D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88" y="2088986"/>
            <a:ext cx="190800" cy="21696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95A9F82-1AC1-3FB3-B684-3C077C45DC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06" y="2092851"/>
            <a:ext cx="189954" cy="216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B026276-51B2-8905-4560-9ABF0FAB840C}"/>
              </a:ext>
            </a:extLst>
          </p:cNvPr>
          <p:cNvSpPr txBox="1"/>
          <p:nvPr/>
        </p:nvSpPr>
        <p:spPr>
          <a:xfrm>
            <a:off x="5347283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err="1"/>
              <a:t>범죄율</a:t>
            </a:r>
            <a:endParaRPr lang="ko-KR" altLang="en-US" sz="6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77D31DB-90EC-535C-7B6A-BC42C4FEBA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59" y="2092992"/>
            <a:ext cx="189954" cy="2160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521801A-C3E2-09DD-D079-40A9EC2B61A2}"/>
              </a:ext>
            </a:extLst>
          </p:cNvPr>
          <p:cNvSpPr txBox="1"/>
          <p:nvPr/>
        </p:nvSpPr>
        <p:spPr>
          <a:xfrm>
            <a:off x="5913664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안정성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15C07327-36E9-D99D-4D65-7D6BA4742F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36" y="2088688"/>
            <a:ext cx="216000" cy="216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A41C332-E94E-C650-1A0B-D62B44766F73}"/>
              </a:ext>
            </a:extLst>
          </p:cNvPr>
          <p:cNvSpPr txBox="1"/>
          <p:nvPr/>
        </p:nvSpPr>
        <p:spPr>
          <a:xfrm>
            <a:off x="6473988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/>
              <a:t>교통안전</a:t>
            </a:r>
            <a:endParaRPr lang="ko-KR" altLang="en-US" sz="6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3434D20-FC01-79AC-F8F0-CB0F516C76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1" y="2092851"/>
            <a:ext cx="189954" cy="216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DABD9A5-76F1-0347-A677-12A2D0808452}"/>
              </a:ext>
            </a:extLst>
          </p:cNvPr>
          <p:cNvSpPr txBox="1"/>
          <p:nvPr/>
        </p:nvSpPr>
        <p:spPr>
          <a:xfrm>
            <a:off x="7034312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주요기관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28E5F0-E196-5A70-D350-9F920DDC815E}"/>
              </a:ext>
            </a:extLst>
          </p:cNvPr>
          <p:cNvSpPr txBox="1"/>
          <p:nvPr/>
        </p:nvSpPr>
        <p:spPr>
          <a:xfrm>
            <a:off x="7594636" y="2305948"/>
            <a:ext cx="5008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보건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7186A2C9-3F33-C272-33D6-46E8620B9B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96" y="2090585"/>
            <a:ext cx="216000" cy="216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35602ED-C1AB-EF92-866E-BAF300264F6A}"/>
              </a:ext>
            </a:extLst>
          </p:cNvPr>
          <p:cNvSpPr/>
          <p:nvPr/>
        </p:nvSpPr>
        <p:spPr>
          <a:xfrm>
            <a:off x="4521682" y="206684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B1EEE8-9165-7792-36FA-403D82DEFA28}"/>
              </a:ext>
            </a:extLst>
          </p:cNvPr>
          <p:cNvSpPr/>
          <p:nvPr/>
        </p:nvSpPr>
        <p:spPr>
          <a:xfrm>
            <a:off x="4376943" y="4312859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053847C-E4B8-BFA7-7326-CF364534F7DE}"/>
              </a:ext>
            </a:extLst>
          </p:cNvPr>
          <p:cNvSpPr/>
          <p:nvPr/>
        </p:nvSpPr>
        <p:spPr>
          <a:xfrm>
            <a:off x="525572" y="207244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94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B256E1E-F943-12B8-85CC-54C44EF3BDFA}"/>
              </a:ext>
            </a:extLst>
          </p:cNvPr>
          <p:cNvSpPr/>
          <p:nvPr/>
        </p:nvSpPr>
        <p:spPr>
          <a:xfrm>
            <a:off x="4578310" y="1285297"/>
            <a:ext cx="811211" cy="255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53FFC5C4-C903-0F34-B3D4-420EC3A6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0" y="1938892"/>
            <a:ext cx="8387238" cy="46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C3927-00DD-9394-FAB7-C10B1CA99C11}"/>
              </a:ext>
            </a:extLst>
          </p:cNvPr>
          <p:cNvSpPr/>
          <p:nvPr/>
        </p:nvSpPr>
        <p:spPr>
          <a:xfrm>
            <a:off x="155575" y="188913"/>
            <a:ext cx="11880850" cy="64801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3A08F-825C-9320-E52E-E536D65E5766}"/>
              </a:ext>
            </a:extLst>
          </p:cNvPr>
          <p:cNvSpPr/>
          <p:nvPr/>
        </p:nvSpPr>
        <p:spPr>
          <a:xfrm>
            <a:off x="155575" y="188913"/>
            <a:ext cx="1082674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B2D8C-1AD8-8B7D-9700-F4B28A8753C2}"/>
              </a:ext>
            </a:extLst>
          </p:cNvPr>
          <p:cNvSpPr/>
          <p:nvPr/>
        </p:nvSpPr>
        <p:spPr>
          <a:xfrm>
            <a:off x="1238249" y="188913"/>
            <a:ext cx="1976966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71139-C2AD-1CC0-7C36-9E8D5A5D7631}"/>
              </a:ext>
            </a:extLst>
          </p:cNvPr>
          <p:cNvSpPr/>
          <p:nvPr/>
        </p:nvSpPr>
        <p:spPr>
          <a:xfrm>
            <a:off x="3215215" y="188910"/>
            <a:ext cx="1079500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경로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EF099-43A9-81CF-4536-07F4E6E09825}"/>
              </a:ext>
            </a:extLst>
          </p:cNvPr>
          <p:cNvSpPr/>
          <p:nvPr/>
        </p:nvSpPr>
        <p:spPr>
          <a:xfrm>
            <a:off x="4294715" y="188913"/>
            <a:ext cx="3803912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606B4-C881-4C11-773E-3D29B32236D0}"/>
              </a:ext>
            </a:extLst>
          </p:cNvPr>
          <p:cNvSpPr/>
          <p:nvPr/>
        </p:nvSpPr>
        <p:spPr>
          <a:xfrm>
            <a:off x="10067527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EFF2E0-6D39-253B-356D-3F4D46E6989A}"/>
              </a:ext>
            </a:extLst>
          </p:cNvPr>
          <p:cNvSpPr/>
          <p:nvPr/>
        </p:nvSpPr>
        <p:spPr>
          <a:xfrm>
            <a:off x="10960311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2023.07.11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49C47C07-ECF0-1C34-AE7D-AF06A291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16216"/>
              </p:ext>
            </p:extLst>
          </p:nvPr>
        </p:nvGraphicFramePr>
        <p:xfrm>
          <a:off x="8693098" y="618380"/>
          <a:ext cx="3263422" cy="161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4">
                  <a:extLst>
                    <a:ext uri="{9D8B030D-6E8A-4147-A177-3AD203B41FA5}">
                      <a16:colId xmlns:a16="http://schemas.microsoft.com/office/drawing/2014/main" val="3518943254"/>
                    </a:ext>
                  </a:extLst>
                </a:gridCol>
                <a:gridCol w="2973388">
                  <a:extLst>
                    <a:ext uri="{9D8B030D-6E8A-4147-A177-3AD203B41FA5}">
                      <a16:colId xmlns:a16="http://schemas.microsoft.com/office/drawing/2014/main" val="1027230360"/>
                    </a:ext>
                  </a:extLst>
                </a:gridCol>
              </a:tblGrid>
              <a:tr h="323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896397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주거지 추천 페이지 기본 화면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91825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검색 영역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5082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선택하기 사이드 배너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2492"/>
                  </a:ext>
                </a:extLst>
              </a:tr>
              <a:tr h="32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지도상 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6245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1A95EB-558E-7723-ED35-0CD0B1698F95}"/>
              </a:ext>
            </a:extLst>
          </p:cNvPr>
          <p:cNvCxnSpPr>
            <a:cxnSpLocks/>
          </p:cNvCxnSpPr>
          <p:nvPr/>
        </p:nvCxnSpPr>
        <p:spPr>
          <a:xfrm>
            <a:off x="230718" y="1773345"/>
            <a:ext cx="8386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FEA7B7-6748-1C44-A9AC-A1A758AF3BF4}"/>
              </a:ext>
            </a:extLst>
          </p:cNvPr>
          <p:cNvSpPr txBox="1"/>
          <p:nvPr/>
        </p:nvSpPr>
        <p:spPr>
          <a:xfrm>
            <a:off x="612246" y="1745217"/>
            <a:ext cx="2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 · ·</a:t>
            </a:r>
            <a:endParaRPr lang="ko-KR" altLang="en-US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817803-E6B8-F867-EC63-12DC0CA77082}"/>
              </a:ext>
            </a:extLst>
          </p:cNvPr>
          <p:cNvGrpSpPr/>
          <p:nvPr/>
        </p:nvGrpSpPr>
        <p:grpSpPr>
          <a:xfrm>
            <a:off x="232888" y="1775866"/>
            <a:ext cx="8384062" cy="217621"/>
            <a:chOff x="232888" y="1775866"/>
            <a:chExt cx="8384062" cy="217621"/>
          </a:xfrm>
          <a:effectLst>
            <a:outerShdw blurRad="12700" dist="63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5E6839-BE90-5744-FF35-675FFF5B0483}"/>
                </a:ext>
              </a:extLst>
            </p:cNvPr>
            <p:cNvSpPr/>
            <p:nvPr/>
          </p:nvSpPr>
          <p:spPr>
            <a:xfrm>
              <a:off x="8010339" y="1775866"/>
              <a:ext cx="606611" cy="215703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4C595B-9B34-E335-ED91-7D42E193F69E}"/>
                </a:ext>
              </a:extLst>
            </p:cNvPr>
            <p:cNvGrpSpPr/>
            <p:nvPr/>
          </p:nvGrpSpPr>
          <p:grpSpPr>
            <a:xfrm>
              <a:off x="232888" y="1777783"/>
              <a:ext cx="8384062" cy="215704"/>
              <a:chOff x="232888" y="1777783"/>
              <a:chExt cx="8384062" cy="2157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447D11-11AE-F002-2C87-2715BA285603}"/>
                  </a:ext>
                </a:extLst>
              </p:cNvPr>
              <p:cNvSpPr/>
              <p:nvPr/>
            </p:nvSpPr>
            <p:spPr>
              <a:xfrm>
                <a:off x="232888" y="1777784"/>
                <a:ext cx="8384062" cy="21570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3C132D-2544-B196-9705-0624F09BC756}"/>
                  </a:ext>
                </a:extLst>
              </p:cNvPr>
              <p:cNvSpPr/>
              <p:nvPr/>
            </p:nvSpPr>
            <p:spPr>
              <a:xfrm>
                <a:off x="234764" y="1777783"/>
                <a:ext cx="606611" cy="215703"/>
              </a:xfrm>
              <a:prstGeom prst="rect">
                <a:avLst/>
              </a:prstGeom>
              <a:solidFill>
                <a:srgbClr val="085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0A32B0-DDB0-34D1-4CCC-4D471AD38E4F}"/>
              </a:ext>
            </a:extLst>
          </p:cNvPr>
          <p:cNvSpPr/>
          <p:nvPr/>
        </p:nvSpPr>
        <p:spPr>
          <a:xfrm>
            <a:off x="1065335" y="1809663"/>
            <a:ext cx="395165" cy="151209"/>
          </a:xfrm>
          <a:prstGeom prst="roundRect">
            <a:avLst>
              <a:gd name="adj" fmla="val 2249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2DA03-A41C-B905-5775-36A78B1C8823}"/>
              </a:ext>
            </a:extLst>
          </p:cNvPr>
          <p:cNvSpPr txBox="1"/>
          <p:nvPr/>
        </p:nvSpPr>
        <p:spPr>
          <a:xfrm>
            <a:off x="1425072" y="1798771"/>
            <a:ext cx="46709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목적시 선택 후 좌측 화살표 버튼을 클릭하여 메뉴를 열어 항목을 선택하고 주거지 추천을 클릭하세요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E0952-81DE-C399-A31A-8D55354B61CB}"/>
              </a:ext>
            </a:extLst>
          </p:cNvPr>
          <p:cNvGrpSpPr/>
          <p:nvPr/>
        </p:nvGrpSpPr>
        <p:grpSpPr>
          <a:xfrm>
            <a:off x="233176" y="4040212"/>
            <a:ext cx="228471" cy="513080"/>
            <a:chOff x="3468693" y="1881024"/>
            <a:chExt cx="228471" cy="51308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32E596-D1D9-9604-B2B7-1194EE97BB9F}"/>
                </a:ext>
              </a:extLst>
            </p:cNvPr>
            <p:cNvGrpSpPr/>
            <p:nvPr/>
          </p:nvGrpSpPr>
          <p:grpSpPr>
            <a:xfrm>
              <a:off x="3468693" y="1881024"/>
              <a:ext cx="228471" cy="513080"/>
              <a:chOff x="715006" y="4010452"/>
              <a:chExt cx="228471" cy="513080"/>
            </a:xfrm>
            <a:effectLst>
              <a:outerShdw blurRad="63500" dist="25400" sx="95000" sy="95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7D9C62-9EB4-F80F-5975-27C6525B47B9}"/>
                  </a:ext>
                </a:extLst>
              </p:cNvPr>
              <p:cNvSpPr/>
              <p:nvPr/>
            </p:nvSpPr>
            <p:spPr>
              <a:xfrm>
                <a:off x="715006" y="4010452"/>
                <a:ext cx="163940" cy="51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2AB93BD-92C4-A6A0-CA3D-F3000D243A85}"/>
                  </a:ext>
                </a:extLst>
              </p:cNvPr>
              <p:cNvSpPr/>
              <p:nvPr/>
            </p:nvSpPr>
            <p:spPr>
              <a:xfrm>
                <a:off x="739272" y="4010452"/>
                <a:ext cx="204205" cy="5130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7DD94E9C-9DD3-3B03-F9F1-7D9A6861B517}"/>
                </a:ext>
              </a:extLst>
            </p:cNvPr>
            <p:cNvSpPr/>
            <p:nvPr/>
          </p:nvSpPr>
          <p:spPr>
            <a:xfrm rot="16200000">
              <a:off x="3556882" y="2099385"/>
              <a:ext cx="76357" cy="76357"/>
            </a:xfrm>
            <a:prstGeom prst="flowChartMerg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222090-C7AF-B2F3-5EA4-F5892A2C0401}"/>
              </a:ext>
            </a:extLst>
          </p:cNvPr>
          <p:cNvGrpSpPr/>
          <p:nvPr/>
        </p:nvGrpSpPr>
        <p:grpSpPr>
          <a:xfrm>
            <a:off x="230718" y="620182"/>
            <a:ext cx="8387238" cy="5977468"/>
            <a:chOff x="230718" y="620182"/>
            <a:chExt cx="8387238" cy="59774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A744C8-3BE3-DD83-95DC-2C47F7E8184B}"/>
                </a:ext>
              </a:extLst>
            </p:cNvPr>
            <p:cNvSpPr/>
            <p:nvPr/>
          </p:nvSpPr>
          <p:spPr>
            <a:xfrm>
              <a:off x="230718" y="620184"/>
              <a:ext cx="8387238" cy="5977466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BEE7E2-3303-2EBB-AD57-FA263174FE39}"/>
                </a:ext>
              </a:extLst>
            </p:cNvPr>
            <p:cNvSpPr/>
            <p:nvPr/>
          </p:nvSpPr>
          <p:spPr>
            <a:xfrm>
              <a:off x="230718" y="620182"/>
              <a:ext cx="8387238" cy="43338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F55F4B-9FB9-9DBB-F09C-BAD89CADE04A}"/>
                </a:ext>
              </a:extLst>
            </p:cNvPr>
            <p:cNvSpPr/>
            <p:nvPr/>
          </p:nvSpPr>
          <p:spPr>
            <a:xfrm>
              <a:off x="235480" y="630024"/>
              <a:ext cx="1288520" cy="284693"/>
            </a:xfrm>
            <a:prstGeom prst="roundRect">
              <a:avLst>
                <a:gd name="adj" fmla="val 273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674B5F-12AA-3704-4F2D-C3ACEC120A9C}"/>
                </a:ext>
              </a:extLst>
            </p:cNvPr>
            <p:cNvSpPr/>
            <p:nvPr/>
          </p:nvSpPr>
          <p:spPr>
            <a:xfrm>
              <a:off x="235480" y="768878"/>
              <a:ext cx="8377713" cy="2846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251D3-E866-367B-C3E9-EF01DF609588}"/>
                </a:ext>
              </a:extLst>
            </p:cNvPr>
            <p:cNvSpPr/>
            <p:nvPr/>
          </p:nvSpPr>
          <p:spPr>
            <a:xfrm>
              <a:off x="1058333" y="830370"/>
              <a:ext cx="7196667" cy="1537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3DF86-E19E-E4AF-96FD-B6C58DAC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4202" y="851474"/>
              <a:ext cx="112554" cy="1125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7B82BB-3240-6FD0-9A69-9AF14F1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674" y="846765"/>
              <a:ext cx="120709" cy="12070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6CAB4F-19F6-7177-5182-ECFD370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301" y="846765"/>
              <a:ext cx="120709" cy="1207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246186-B8FF-F735-CF41-77A65C9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90296" y="648251"/>
              <a:ext cx="93085" cy="9308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9941BC-DD1D-3B12-1338-E05F6ED1C209}"/>
                </a:ext>
              </a:extLst>
            </p:cNvPr>
            <p:cNvGrpSpPr/>
            <p:nvPr/>
          </p:nvGrpSpPr>
          <p:grpSpPr>
            <a:xfrm>
              <a:off x="8361246" y="664335"/>
              <a:ext cx="60986" cy="60915"/>
              <a:chOff x="9070180" y="1315434"/>
              <a:chExt cx="60986" cy="609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147CE9-619C-83F6-4BA5-29EB675B939E}"/>
                  </a:ext>
                </a:extLst>
              </p:cNvPr>
              <p:cNvSpPr/>
              <p:nvPr/>
            </p:nvSpPr>
            <p:spPr>
              <a:xfrm>
                <a:off x="9082042" y="1315434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D31A76E-376E-EE4B-F5E4-25D26D2EEADC}"/>
                  </a:ext>
                </a:extLst>
              </p:cNvPr>
              <p:cNvSpPr/>
              <p:nvPr/>
            </p:nvSpPr>
            <p:spPr>
              <a:xfrm>
                <a:off x="9070180" y="1325861"/>
                <a:ext cx="49124" cy="50488"/>
              </a:xfrm>
              <a:prstGeom prst="rect">
                <a:avLst/>
              </a:prstGeom>
              <a:solidFill>
                <a:srgbClr val="D9D9D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558010E-2B62-DBF1-12AD-9F9F2351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085" y="695319"/>
              <a:ext cx="635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C96D89A-FAA0-74B1-8E9C-203379E32E73}"/>
              </a:ext>
            </a:extLst>
          </p:cNvPr>
          <p:cNvGrpSpPr/>
          <p:nvPr/>
        </p:nvGrpSpPr>
        <p:grpSpPr>
          <a:xfrm>
            <a:off x="4263191" y="2117435"/>
            <a:ext cx="1441448" cy="289982"/>
            <a:chOff x="8832501" y="2911528"/>
            <a:chExt cx="1441448" cy="2899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B8DC09-2CA0-974D-58FC-AC662B457EC6}"/>
                </a:ext>
              </a:extLst>
            </p:cNvPr>
            <p:cNvSpPr/>
            <p:nvPr/>
          </p:nvSpPr>
          <p:spPr>
            <a:xfrm>
              <a:off x="8832501" y="2911528"/>
              <a:ext cx="1441448" cy="2899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주소를 검색하세요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A5AF7FB-33AB-D00F-FE1B-3953A3813900}"/>
                </a:ext>
              </a:extLst>
            </p:cNvPr>
            <p:cNvGrpSpPr/>
            <p:nvPr/>
          </p:nvGrpSpPr>
          <p:grpSpPr>
            <a:xfrm>
              <a:off x="10129455" y="3011643"/>
              <a:ext cx="90606" cy="89752"/>
              <a:chOff x="10488494" y="2981325"/>
              <a:chExt cx="90606" cy="8975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50236F-4224-53A3-1A2E-9364A6541D77}"/>
                  </a:ext>
                </a:extLst>
              </p:cNvPr>
              <p:cNvSpPr/>
              <p:nvPr/>
            </p:nvSpPr>
            <p:spPr>
              <a:xfrm>
                <a:off x="10488494" y="2981325"/>
                <a:ext cx="67073" cy="6707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D0AFCB4-2A78-BC83-A0A5-922033A4814B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>
              <a:xfrm>
                <a:off x="10545744" y="3038575"/>
                <a:ext cx="33356" cy="325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6F358378-FD41-7C43-91D3-8590931C4348}"/>
              </a:ext>
            </a:extLst>
          </p:cNvPr>
          <p:cNvSpPr/>
          <p:nvPr/>
        </p:nvSpPr>
        <p:spPr>
          <a:xfrm>
            <a:off x="3939144" y="2049542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C3D7C3-6BA4-70BF-417C-AED28DB9F0D3}"/>
              </a:ext>
            </a:extLst>
          </p:cNvPr>
          <p:cNvSpPr/>
          <p:nvPr/>
        </p:nvSpPr>
        <p:spPr>
          <a:xfrm>
            <a:off x="525677" y="41739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560852-8DEC-9ACE-C632-97B3D356FAE4}"/>
              </a:ext>
            </a:extLst>
          </p:cNvPr>
          <p:cNvSpPr/>
          <p:nvPr/>
        </p:nvSpPr>
        <p:spPr>
          <a:xfrm>
            <a:off x="4535841" y="1653835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DE995-E4C3-922E-43F9-F01BB5268ACB}"/>
              </a:ext>
            </a:extLst>
          </p:cNvPr>
          <p:cNvSpPr txBox="1"/>
          <p:nvPr/>
        </p:nvSpPr>
        <p:spPr>
          <a:xfrm>
            <a:off x="8760331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MZ 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세대를 위한 </a:t>
            </a:r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인가구</a:t>
            </a:r>
            <a:r>
              <a:rPr lang="ko-KR" altLang="en-US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주거지 분석 및 추천 서비스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8D337D0-B584-92EE-191B-7D18DDF67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2" y="1285297"/>
            <a:ext cx="1019399" cy="24956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3E99CEA-044D-481C-4E78-731D121ABF61}"/>
              </a:ext>
            </a:extLst>
          </p:cNvPr>
          <p:cNvSpPr txBox="1"/>
          <p:nvPr/>
        </p:nvSpPr>
        <p:spPr>
          <a:xfrm>
            <a:off x="2959487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20EB98-EA2C-0CDC-4818-78820D0C50AE}"/>
              </a:ext>
            </a:extLst>
          </p:cNvPr>
          <p:cNvSpPr txBox="1"/>
          <p:nvPr/>
        </p:nvSpPr>
        <p:spPr>
          <a:xfrm>
            <a:off x="3752362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분석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A7BA58-0AB7-4D06-9DE6-9F1BCCFA9C94}"/>
              </a:ext>
            </a:extLst>
          </p:cNvPr>
          <p:cNvSpPr txBox="1"/>
          <p:nvPr/>
        </p:nvSpPr>
        <p:spPr>
          <a:xfrm>
            <a:off x="4555484" y="1305442"/>
            <a:ext cx="85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 추천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09780C-78F8-A17D-BA41-7D795D3A8CB4}"/>
              </a:ext>
            </a:extLst>
          </p:cNvPr>
          <p:cNvSpPr txBox="1"/>
          <p:nvPr/>
        </p:nvSpPr>
        <p:spPr>
          <a:xfrm>
            <a:off x="5348359" y="1305442"/>
            <a:ext cx="730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B9F1BE-8E3C-398E-9668-A1E632F89802}"/>
              </a:ext>
            </a:extLst>
          </p:cNvPr>
          <p:cNvGrpSpPr/>
          <p:nvPr/>
        </p:nvGrpSpPr>
        <p:grpSpPr>
          <a:xfrm>
            <a:off x="6903437" y="1305442"/>
            <a:ext cx="1111055" cy="215444"/>
            <a:chOff x="6845400" y="1247597"/>
            <a:chExt cx="1111055" cy="21544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9D4E55-D679-E4BC-1579-F3CCC89342E8}"/>
                </a:ext>
              </a:extLst>
            </p:cNvPr>
            <p:cNvSpPr txBox="1"/>
            <p:nvPr/>
          </p:nvSpPr>
          <p:spPr>
            <a:xfrm>
              <a:off x="7210460" y="1247597"/>
              <a:ext cx="342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｜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83DCA2-4D0A-F455-9BE8-A91F58E035E5}"/>
                </a:ext>
              </a:extLst>
            </p:cNvPr>
            <p:cNvSpPr txBox="1"/>
            <p:nvPr/>
          </p:nvSpPr>
          <p:spPr>
            <a:xfrm>
              <a:off x="7365758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EAEFD9-E3C4-0D1B-8DF8-AD5B2FBB098D}"/>
                </a:ext>
              </a:extLst>
            </p:cNvPr>
            <p:cNvSpPr txBox="1"/>
            <p:nvPr/>
          </p:nvSpPr>
          <p:spPr>
            <a:xfrm>
              <a:off x="6845400" y="1247597"/>
              <a:ext cx="5906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96B009-FE08-5D58-4283-7A834732A890}"/>
              </a:ext>
            </a:extLst>
          </p:cNvPr>
          <p:cNvSpPr txBox="1"/>
          <p:nvPr/>
        </p:nvSpPr>
        <p:spPr>
          <a:xfrm>
            <a:off x="155575" y="1727"/>
            <a:ext cx="3276096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One-person households Project with </a:t>
            </a:r>
            <a:r>
              <a:rPr lang="en-US" altLang="ko-KR" sz="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wonveloper</a:t>
            </a:r>
            <a:endParaRPr lang="ko-KR" altLang="en-US" sz="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E369FA-D878-D373-94BB-9F5B705A7130}"/>
              </a:ext>
            </a:extLst>
          </p:cNvPr>
          <p:cNvSpPr/>
          <p:nvPr/>
        </p:nvSpPr>
        <p:spPr>
          <a:xfrm>
            <a:off x="8098629" y="188912"/>
            <a:ext cx="893339" cy="357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42EEB1-86E2-7B0F-6541-639B0DD0B2FF}"/>
              </a:ext>
            </a:extLst>
          </p:cNvPr>
          <p:cNvSpPr/>
          <p:nvPr/>
        </p:nvSpPr>
        <p:spPr>
          <a:xfrm>
            <a:off x="8991413" y="188909"/>
            <a:ext cx="1076114" cy="3571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2023.05.28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2868AC-1578-8D21-B062-0084AD46E9E1}"/>
              </a:ext>
            </a:extLst>
          </p:cNvPr>
          <p:cNvGrpSpPr/>
          <p:nvPr/>
        </p:nvGrpSpPr>
        <p:grpSpPr>
          <a:xfrm>
            <a:off x="4436115" y="6146649"/>
            <a:ext cx="1095599" cy="288772"/>
            <a:chOff x="4436115" y="6146649"/>
            <a:chExt cx="1095599" cy="2887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AC8BD13-1244-6087-11DE-145F5F045EC5}"/>
                </a:ext>
              </a:extLst>
            </p:cNvPr>
            <p:cNvSpPr/>
            <p:nvPr/>
          </p:nvSpPr>
          <p:spPr>
            <a:xfrm>
              <a:off x="4436115" y="6146649"/>
              <a:ext cx="1095599" cy="2887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552423-8FD0-4FF3-2AAA-8CC6AD05160A}"/>
                </a:ext>
              </a:extLst>
            </p:cNvPr>
            <p:cNvSpPr txBox="1"/>
            <p:nvPr/>
          </p:nvSpPr>
          <p:spPr>
            <a:xfrm>
              <a:off x="4631755" y="6183313"/>
              <a:ext cx="7577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중구 광희동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64B78AE-3FA2-E324-40BA-996D3EDE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8" y="6217812"/>
              <a:ext cx="112344" cy="144443"/>
            </a:xfrm>
            <a:prstGeom prst="rect">
              <a:avLst/>
            </a:prstGeom>
          </p:spPr>
        </p:pic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86B27D1E-4E9C-E3BD-BC49-099365E9D29A}"/>
              </a:ext>
            </a:extLst>
          </p:cNvPr>
          <p:cNvSpPr/>
          <p:nvPr/>
        </p:nvSpPr>
        <p:spPr>
          <a:xfrm>
            <a:off x="4193436" y="5943051"/>
            <a:ext cx="241650" cy="241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684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10"/>
  <p:tag name="MINHEIGHT" val="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1464</Words>
  <Application>Microsoft Office PowerPoint</Application>
  <PresentationFormat>와이드스크린</PresentationFormat>
  <Paragraphs>621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맑은 고딕</vt:lpstr>
      <vt:lpstr>Segoe UI</vt:lpstr>
      <vt:lpstr>맑은 고딕 Semilight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756</cp:revision>
  <dcterms:created xsi:type="dcterms:W3CDTF">2023-05-26T02:02:00Z</dcterms:created>
  <dcterms:modified xsi:type="dcterms:W3CDTF">2023-07-24T12:49:31Z</dcterms:modified>
</cp:coreProperties>
</file>